
<file path=[Content_Types].xml><?xml version="1.0" encoding="utf-8"?>
<Types xmlns="http://schemas.openxmlformats.org/package/2006/content-types">
  <Default Extension="emf" ContentType="image/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9144000" cy="6858000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1pPr>
    <a:lvl2pPr marL="457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2pPr>
    <a:lvl3pPr marL="914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3pPr>
    <a:lvl4pPr marL="13716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4pPr>
    <a:lvl5pPr marL="18288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5pPr>
    <a:lvl6pPr marL="22860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6pPr>
    <a:lvl7pPr marL="2743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7pPr>
    <a:lvl8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8pPr>
    <a:lvl9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charset="0"/>
        <a:ea typeface="宋体" charset="0"/>
        <a:cs typeface="Droid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84" d="100"/>
          <a:sy n="84" d="100"/>
        </p:scale>
        <p:origin x="0" y="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0" y="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notesMaster" Target="notesMasters/notesMaster1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‹#›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  <p:sp>
        <p:nvSpPr>
          <p:cNvPr id="17" name="文本框"/>
          <p:cNvSpPr>
            <a:spLocks noGrp="1"/>
          </p:cNvSpPr>
          <p:nvPr>
            <p:ph type="hdr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l"/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  <p:sp>
        <p:nvSpPr>
          <p:cNvPr id="18" name="文本框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r"/>
            <a:fld id="{CAD2D6BD-DE1B-4B5F-8B41-2702339687B9}" type="datetime1">
              <a:rPr lang="en-US" altLang="zh-CN" sz="1200">
                <a:latin typeface="Calibri" charset="0"/>
                <a:ea typeface="等线" charset="0"/>
                <a:cs typeface="Calibri" charset="0"/>
              </a:rPr>
              <a:t>8/29/2024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  <p:sp>
        <p:nvSpPr>
          <p:cNvPr id="19" name="对象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20" name="文本框"/>
          <p:cNvSpPr>
            <a:spLocks noGrp="1"/>
          </p:cNvSpPr>
          <p:nvPr>
            <p:ph type="body" idx="3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21" name="文本框"/>
          <p:cNvSpPr>
            <a:spLocks noGrp="1"/>
          </p:cNvSpPr>
          <p:nvPr>
            <p:ph type="ft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l"/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8007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1pPr>
    <a:lvl2pPr marL="4572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2pPr>
    <a:lvl3pPr marL="914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3pPr>
    <a:lvl4pPr marL="13716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4pPr>
    <a:lvl5pPr marL="18288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5pPr>
    <a:lvl6pPr marL="22860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6pPr>
    <a:lvl7pPr marL="27432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7pPr>
    <a:lvl8pPr marL="3200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8pPr>
    <a:lvl9pPr marL="3200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Calibri" charset="0"/>
        <a:ea typeface="等线" charset="0"/>
        <a:cs typeface="Calibri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1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  <p:sp>
        <p:nvSpPr>
          <p:cNvPr id="47" name="对象"/>
          <p:cNvSpPr>
            <a:spLocks noGrp="1" noRot="1" noChangeAspect="1"/>
          </p:cNvSpPr>
          <p:nvPr>
            <p:ph type="sldImg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48" name="文本框"/>
          <p:cNvSpPr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970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10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768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11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  <p:sp>
        <p:nvSpPr>
          <p:cNvPr id="168" name="对象"/>
          <p:cNvSpPr>
            <a:spLocks noGrp="1" noRot="1" noChangeAspect="1"/>
          </p:cNvSpPr>
          <p:nvPr>
            <p:ph type="sldImg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69" name="文本框"/>
          <p:cNvSpPr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380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12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392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13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38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2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851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3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1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4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92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5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00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6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89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7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80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8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462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" name="文本框"/>
          <p:cNvSpPr>
            <a:spLocks noGrp="1"/>
          </p:cNvSpPr>
          <p:nvPr>
            <p:ph type="sldNum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等线" charset="0"/>
                <a:cs typeface="Calibri" charset="0"/>
              </a:rPr>
              <a:t>9</a:t>
            </a:fld>
            <a:endParaRPr lang="zh-CN" altLang="en-US" sz="1200">
              <a:latin typeface="Calibri" charset="0"/>
              <a:ea typeface="等线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061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38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500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曲线"/>
          <p:cNvSpPr>
            <a:spLocks/>
          </p:cNvSpPr>
          <p:nvPr/>
        </p:nvSpPr>
        <p:spPr>
          <a:xfrm>
            <a:off x="9377426" y="4825"/>
            <a:ext cx="1218564" cy="68535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21596" y="21598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36" name="曲线"/>
          <p:cNvSpPr>
            <a:spLocks/>
          </p:cNvSpPr>
          <p:nvPr/>
        </p:nvSpPr>
        <p:spPr>
          <a:xfrm>
            <a:off x="7448612" y="3694896"/>
            <a:ext cx="4743450" cy="316357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21596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35" name="曲线"/>
          <p:cNvSpPr>
            <a:spLocks/>
          </p:cNvSpPr>
          <p:nvPr/>
        </p:nvSpPr>
        <p:spPr>
          <a:xfrm>
            <a:off x="9182100" y="0"/>
            <a:ext cx="300989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4671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5FCAEE">
              <a:alpha val="3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34" name="曲线"/>
          <p:cNvSpPr>
            <a:spLocks/>
          </p:cNvSpPr>
          <p:nvPr/>
        </p:nvSpPr>
        <p:spPr>
          <a:xfrm>
            <a:off x="9602878" y="0"/>
            <a:ext cx="25895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6" y="0"/>
                </a:moveTo>
                <a:lnTo>
                  <a:pt x="0" y="0"/>
                </a:lnTo>
                <a:lnTo>
                  <a:pt x="10083" y="21599"/>
                </a:lnTo>
                <a:lnTo>
                  <a:pt x="21596" y="21599"/>
                </a:lnTo>
                <a:lnTo>
                  <a:pt x="21596" y="0"/>
                </a:lnTo>
                <a:close/>
              </a:path>
            </a:pathLst>
          </a:custGeom>
          <a:solidFill>
            <a:srgbClr val="5FCAEE">
              <a:alpha val="2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33" name="曲线"/>
          <p:cNvSpPr>
            <a:spLocks/>
          </p:cNvSpPr>
          <p:nvPr/>
        </p:nvSpPr>
        <p:spPr>
          <a:xfrm>
            <a:off x="8934450" y="3048000"/>
            <a:ext cx="3257550" cy="3810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32" name="曲线"/>
          <p:cNvSpPr>
            <a:spLocks/>
          </p:cNvSpPr>
          <p:nvPr/>
        </p:nvSpPr>
        <p:spPr>
          <a:xfrm>
            <a:off x="9337930" y="0"/>
            <a:ext cx="2854324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8" y="0"/>
                </a:moveTo>
                <a:lnTo>
                  <a:pt x="0" y="0"/>
                </a:lnTo>
                <a:lnTo>
                  <a:pt x="18691" y="21599"/>
                </a:lnTo>
                <a:lnTo>
                  <a:pt x="21598" y="21599"/>
                </a:lnTo>
                <a:lnTo>
                  <a:pt x="21598" y="0"/>
                </a:lnTo>
                <a:close/>
              </a:path>
            </a:pathLst>
          </a:custGeom>
          <a:solidFill>
            <a:srgbClr val="17AFE3">
              <a:alpha val="5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31" name="曲线"/>
          <p:cNvSpPr>
            <a:spLocks/>
          </p:cNvSpPr>
          <p:nvPr/>
        </p:nvSpPr>
        <p:spPr>
          <a:xfrm>
            <a:off x="10896601" y="0"/>
            <a:ext cx="1295400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7048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2D83C3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30" name="曲线"/>
          <p:cNvSpPr>
            <a:spLocks/>
          </p:cNvSpPr>
          <p:nvPr/>
        </p:nvSpPr>
        <p:spPr>
          <a:xfrm>
            <a:off x="10936247" y="0"/>
            <a:ext cx="12560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5" y="0"/>
                </a:moveTo>
                <a:lnTo>
                  <a:pt x="0" y="0"/>
                </a:lnTo>
                <a:lnTo>
                  <a:pt x="19166" y="21599"/>
                </a:lnTo>
                <a:lnTo>
                  <a:pt x="21595" y="21599"/>
                </a:lnTo>
                <a:lnTo>
                  <a:pt x="21595" y="0"/>
                </a:lnTo>
                <a:close/>
              </a:path>
            </a:pathLst>
          </a:custGeom>
          <a:solidFill>
            <a:srgbClr val="226192">
              <a:alpha val="8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29" name="曲线"/>
          <p:cNvSpPr>
            <a:spLocks/>
          </p:cNvSpPr>
          <p:nvPr/>
        </p:nvSpPr>
        <p:spPr>
          <a:xfrm>
            <a:off x="10372725" y="3590925"/>
            <a:ext cx="1819275" cy="32670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28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23" name="文本框"/>
          <p:cNvSpPr>
            <a:spLocks noGrp="1"/>
          </p:cNvSpPr>
          <p:nvPr>
            <p:ph type="title"/>
          </p:nvPr>
        </p:nvSpPr>
        <p:spPr>
          <a:xfrm>
            <a:off x="3195573" y="2067305"/>
            <a:ext cx="5800851" cy="51815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4" name="文本框"/>
          <p:cNvSpPr>
            <a:spLocks noGrp="1"/>
          </p:cNvSpPr>
          <p:nvPr>
            <p:ph type="body" idx="4"/>
          </p:nvPr>
        </p:nvSpPr>
        <p:spPr>
          <a:xfrm>
            <a:off x="1828800" y="3840480"/>
            <a:ext cx="8534401" cy="171449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5" name="文本框"/>
          <p:cNvSpPr>
            <a:spLocks noGrp="1"/>
          </p:cNvSpPr>
          <p:nvPr>
            <p:ph type="ftr" idx="5"/>
          </p:nvPr>
        </p:nvSpPr>
        <p:spPr>
          <a:xfrm>
            <a:off x="4145279" y="6377940"/>
            <a:ext cx="390144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6" name="文本框"/>
          <p:cNvSpPr>
            <a:spLocks noGrp="1"/>
          </p:cNvSpPr>
          <p:nvPr>
            <p:ph type="dt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27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9177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38100" indent="0">
              <a:lnSpc>
                <a:spcPct val="100000"/>
              </a:lnSpc>
              <a:spcBef>
                <a:spcPts val="55"/>
              </a:spcBef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‹#›</a:t>
            </a:fld>
            <a:endParaRPr lang="zh-CN" altLang="en-US" sz="1100" b="0" i="0" spc="1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22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曲线"/>
          <p:cNvSpPr>
            <a:spLocks/>
          </p:cNvSpPr>
          <p:nvPr/>
        </p:nvSpPr>
        <p:spPr>
          <a:xfrm>
            <a:off x="9377426" y="4825"/>
            <a:ext cx="1218564" cy="68535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21596" y="21598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61" name="曲线"/>
          <p:cNvSpPr>
            <a:spLocks/>
          </p:cNvSpPr>
          <p:nvPr/>
        </p:nvSpPr>
        <p:spPr>
          <a:xfrm>
            <a:off x="7448612" y="3694896"/>
            <a:ext cx="4743450" cy="316357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21596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60" name="曲线"/>
          <p:cNvSpPr>
            <a:spLocks/>
          </p:cNvSpPr>
          <p:nvPr/>
        </p:nvSpPr>
        <p:spPr>
          <a:xfrm>
            <a:off x="9182100" y="0"/>
            <a:ext cx="300989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4671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5FCAEE">
              <a:alpha val="3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9" name="曲线"/>
          <p:cNvSpPr>
            <a:spLocks/>
          </p:cNvSpPr>
          <p:nvPr/>
        </p:nvSpPr>
        <p:spPr>
          <a:xfrm>
            <a:off x="9602878" y="0"/>
            <a:ext cx="25895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6" y="0"/>
                </a:moveTo>
                <a:lnTo>
                  <a:pt x="0" y="0"/>
                </a:lnTo>
                <a:lnTo>
                  <a:pt x="10083" y="21599"/>
                </a:lnTo>
                <a:lnTo>
                  <a:pt x="21596" y="21599"/>
                </a:lnTo>
                <a:lnTo>
                  <a:pt x="21596" y="0"/>
                </a:lnTo>
                <a:close/>
              </a:path>
            </a:pathLst>
          </a:custGeom>
          <a:solidFill>
            <a:srgbClr val="5FCAEE">
              <a:alpha val="2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8" name="曲线"/>
          <p:cNvSpPr>
            <a:spLocks/>
          </p:cNvSpPr>
          <p:nvPr/>
        </p:nvSpPr>
        <p:spPr>
          <a:xfrm>
            <a:off x="8934450" y="3048000"/>
            <a:ext cx="3257550" cy="3810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7" name="曲线"/>
          <p:cNvSpPr>
            <a:spLocks/>
          </p:cNvSpPr>
          <p:nvPr/>
        </p:nvSpPr>
        <p:spPr>
          <a:xfrm>
            <a:off x="9337930" y="0"/>
            <a:ext cx="2854324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8" y="0"/>
                </a:moveTo>
                <a:lnTo>
                  <a:pt x="0" y="0"/>
                </a:lnTo>
                <a:lnTo>
                  <a:pt x="18691" y="21599"/>
                </a:lnTo>
                <a:lnTo>
                  <a:pt x="21598" y="21599"/>
                </a:lnTo>
                <a:lnTo>
                  <a:pt x="21598" y="0"/>
                </a:lnTo>
                <a:close/>
              </a:path>
            </a:pathLst>
          </a:custGeom>
          <a:solidFill>
            <a:srgbClr val="17AFE3">
              <a:alpha val="5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6" name="曲线"/>
          <p:cNvSpPr>
            <a:spLocks/>
          </p:cNvSpPr>
          <p:nvPr/>
        </p:nvSpPr>
        <p:spPr>
          <a:xfrm>
            <a:off x="10896601" y="0"/>
            <a:ext cx="1295400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7048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2D83C3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5" name="曲线"/>
          <p:cNvSpPr>
            <a:spLocks/>
          </p:cNvSpPr>
          <p:nvPr/>
        </p:nvSpPr>
        <p:spPr>
          <a:xfrm>
            <a:off x="10936247" y="0"/>
            <a:ext cx="12560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5" y="0"/>
                </a:moveTo>
                <a:lnTo>
                  <a:pt x="0" y="0"/>
                </a:lnTo>
                <a:lnTo>
                  <a:pt x="19166" y="21599"/>
                </a:lnTo>
                <a:lnTo>
                  <a:pt x="21595" y="21599"/>
                </a:lnTo>
                <a:lnTo>
                  <a:pt x="21595" y="0"/>
                </a:lnTo>
                <a:close/>
              </a:path>
            </a:pathLst>
          </a:custGeom>
          <a:solidFill>
            <a:srgbClr val="226192">
              <a:alpha val="8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4" name="曲线"/>
          <p:cNvSpPr>
            <a:spLocks/>
          </p:cNvSpPr>
          <p:nvPr/>
        </p:nvSpPr>
        <p:spPr>
          <a:xfrm>
            <a:off x="10372725" y="3590925"/>
            <a:ext cx="1819275" cy="32670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3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49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0" name="文本框"/>
          <p:cNvSpPr>
            <a:spLocks noGrp="1"/>
          </p:cNvSpPr>
          <p:nvPr>
            <p:ph type="ftr" idx="5"/>
          </p:nvPr>
        </p:nvSpPr>
        <p:spPr>
          <a:xfrm>
            <a:off x="4145279" y="6377940"/>
            <a:ext cx="390144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"/>
          <p:cNvSpPr>
            <a:spLocks noGrp="1"/>
          </p:cNvSpPr>
          <p:nvPr>
            <p:ph type="dt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52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9177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38100" indent="0">
              <a:lnSpc>
                <a:spcPct val="100000"/>
              </a:lnSpc>
              <a:spcBef>
                <a:spcPts val="55"/>
              </a:spcBef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‹#›</a:t>
            </a:fld>
            <a:endParaRPr lang="zh-CN" altLang="en-US" sz="1100" b="0" i="0" spc="1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885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曲线"/>
          <p:cNvSpPr>
            <a:spLocks/>
          </p:cNvSpPr>
          <p:nvPr/>
        </p:nvSpPr>
        <p:spPr>
          <a:xfrm>
            <a:off x="9377426" y="4825"/>
            <a:ext cx="1218564" cy="68535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21596" y="21598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117" name="曲线"/>
          <p:cNvSpPr>
            <a:spLocks/>
          </p:cNvSpPr>
          <p:nvPr/>
        </p:nvSpPr>
        <p:spPr>
          <a:xfrm>
            <a:off x="7448612" y="3694896"/>
            <a:ext cx="4743450" cy="316357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21596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116" name="曲线"/>
          <p:cNvSpPr>
            <a:spLocks/>
          </p:cNvSpPr>
          <p:nvPr/>
        </p:nvSpPr>
        <p:spPr>
          <a:xfrm>
            <a:off x="9182100" y="0"/>
            <a:ext cx="300989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4671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5FCAEE">
              <a:alpha val="3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5" name="曲线"/>
          <p:cNvSpPr>
            <a:spLocks/>
          </p:cNvSpPr>
          <p:nvPr/>
        </p:nvSpPr>
        <p:spPr>
          <a:xfrm>
            <a:off x="9602878" y="0"/>
            <a:ext cx="25895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6" y="0"/>
                </a:moveTo>
                <a:lnTo>
                  <a:pt x="0" y="0"/>
                </a:lnTo>
                <a:lnTo>
                  <a:pt x="10083" y="21599"/>
                </a:lnTo>
                <a:lnTo>
                  <a:pt x="21596" y="21599"/>
                </a:lnTo>
                <a:lnTo>
                  <a:pt x="21596" y="0"/>
                </a:lnTo>
                <a:close/>
              </a:path>
            </a:pathLst>
          </a:custGeom>
          <a:solidFill>
            <a:srgbClr val="5FCAEE">
              <a:alpha val="2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4" name="曲线"/>
          <p:cNvSpPr>
            <a:spLocks/>
          </p:cNvSpPr>
          <p:nvPr/>
        </p:nvSpPr>
        <p:spPr>
          <a:xfrm>
            <a:off x="8934450" y="3048000"/>
            <a:ext cx="3257550" cy="3810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3" name="曲线"/>
          <p:cNvSpPr>
            <a:spLocks/>
          </p:cNvSpPr>
          <p:nvPr/>
        </p:nvSpPr>
        <p:spPr>
          <a:xfrm>
            <a:off x="9337930" y="0"/>
            <a:ext cx="2854324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8" y="0"/>
                </a:moveTo>
                <a:lnTo>
                  <a:pt x="0" y="0"/>
                </a:lnTo>
                <a:lnTo>
                  <a:pt x="18691" y="21599"/>
                </a:lnTo>
                <a:lnTo>
                  <a:pt x="21598" y="21599"/>
                </a:lnTo>
                <a:lnTo>
                  <a:pt x="21598" y="0"/>
                </a:lnTo>
                <a:close/>
              </a:path>
            </a:pathLst>
          </a:custGeom>
          <a:solidFill>
            <a:srgbClr val="17AFE3">
              <a:alpha val="5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2" name="曲线"/>
          <p:cNvSpPr>
            <a:spLocks/>
          </p:cNvSpPr>
          <p:nvPr/>
        </p:nvSpPr>
        <p:spPr>
          <a:xfrm>
            <a:off x="10896601" y="0"/>
            <a:ext cx="1295400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7048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2D83C3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1" name="曲线"/>
          <p:cNvSpPr>
            <a:spLocks/>
          </p:cNvSpPr>
          <p:nvPr/>
        </p:nvSpPr>
        <p:spPr>
          <a:xfrm>
            <a:off x="10936247" y="0"/>
            <a:ext cx="12560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5" y="0"/>
                </a:moveTo>
                <a:lnTo>
                  <a:pt x="0" y="0"/>
                </a:lnTo>
                <a:lnTo>
                  <a:pt x="19166" y="21599"/>
                </a:lnTo>
                <a:lnTo>
                  <a:pt x="21595" y="21599"/>
                </a:lnTo>
                <a:lnTo>
                  <a:pt x="21595" y="0"/>
                </a:lnTo>
                <a:close/>
              </a:path>
            </a:pathLst>
          </a:custGeom>
          <a:solidFill>
            <a:srgbClr val="226192">
              <a:alpha val="8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0" name="曲线"/>
          <p:cNvSpPr>
            <a:spLocks/>
          </p:cNvSpPr>
          <p:nvPr/>
        </p:nvSpPr>
        <p:spPr>
          <a:xfrm>
            <a:off x="10372725" y="3590925"/>
            <a:ext cx="1819275" cy="32670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09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04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5" name="文本框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6" name="文本框"/>
          <p:cNvSpPr>
            <a:spLocks noGrp="1"/>
          </p:cNvSpPr>
          <p:nvPr>
            <p:ph type="ftr" idx="5"/>
          </p:nvPr>
        </p:nvSpPr>
        <p:spPr>
          <a:xfrm>
            <a:off x="4145279" y="6377940"/>
            <a:ext cx="390144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07" name="文本框"/>
          <p:cNvSpPr>
            <a:spLocks noGrp="1"/>
          </p:cNvSpPr>
          <p:nvPr>
            <p:ph type="dt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108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91770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38100" indent="0">
              <a:lnSpc>
                <a:spcPct val="100000"/>
              </a:lnSpc>
              <a:spcBef>
                <a:spcPts val="55"/>
              </a:spcBef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‹#›</a:t>
            </a:fld>
            <a:endParaRPr lang="zh-CN" altLang="en-US" sz="1100" b="0" i="0" spc="1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522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795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030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39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69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16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56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668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326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theme" Target="../theme/theme1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曲线"/>
          <p:cNvSpPr>
            <a:spLocks/>
          </p:cNvSpPr>
          <p:nvPr/>
        </p:nvSpPr>
        <p:spPr>
          <a:xfrm>
            <a:off x="9377426" y="4825"/>
            <a:ext cx="1218564" cy="68535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21596" y="21598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3" name="曲线"/>
          <p:cNvSpPr>
            <a:spLocks/>
          </p:cNvSpPr>
          <p:nvPr/>
        </p:nvSpPr>
        <p:spPr>
          <a:xfrm>
            <a:off x="7448612" y="3694896"/>
            <a:ext cx="4743450" cy="316357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21596"/>
                </a:lnTo>
              </a:path>
            </a:pathLst>
          </a:custGeom>
          <a:noFill/>
          <a:ln w="9525" cap="flat" cmpd="sng">
            <a:solidFill>
              <a:srgbClr val="5FCAEE"/>
            </a:solidFill>
            <a:prstDash val="solid"/>
            <a:round/>
          </a:ln>
        </p:spPr>
      </p:sp>
      <p:sp>
        <p:nvSpPr>
          <p:cNvPr id="4" name="曲线"/>
          <p:cNvSpPr>
            <a:spLocks/>
          </p:cNvSpPr>
          <p:nvPr/>
        </p:nvSpPr>
        <p:spPr>
          <a:xfrm>
            <a:off x="9182100" y="0"/>
            <a:ext cx="300989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4671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5FCAEE">
              <a:alpha val="3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5" name="曲线"/>
          <p:cNvSpPr>
            <a:spLocks/>
          </p:cNvSpPr>
          <p:nvPr/>
        </p:nvSpPr>
        <p:spPr>
          <a:xfrm>
            <a:off x="9602878" y="0"/>
            <a:ext cx="25895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6" y="0"/>
                </a:moveTo>
                <a:lnTo>
                  <a:pt x="0" y="0"/>
                </a:lnTo>
                <a:lnTo>
                  <a:pt x="10083" y="21599"/>
                </a:lnTo>
                <a:lnTo>
                  <a:pt x="21596" y="21599"/>
                </a:lnTo>
                <a:lnTo>
                  <a:pt x="21596" y="0"/>
                </a:lnTo>
                <a:close/>
              </a:path>
            </a:pathLst>
          </a:custGeom>
          <a:solidFill>
            <a:srgbClr val="5FCAEE">
              <a:alpha val="2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6" name="曲线"/>
          <p:cNvSpPr>
            <a:spLocks/>
          </p:cNvSpPr>
          <p:nvPr/>
        </p:nvSpPr>
        <p:spPr>
          <a:xfrm>
            <a:off x="8934450" y="3048000"/>
            <a:ext cx="3257550" cy="3810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7" name="曲线"/>
          <p:cNvSpPr>
            <a:spLocks/>
          </p:cNvSpPr>
          <p:nvPr/>
        </p:nvSpPr>
        <p:spPr>
          <a:xfrm>
            <a:off x="9337930" y="0"/>
            <a:ext cx="2854324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8" y="0"/>
                </a:moveTo>
                <a:lnTo>
                  <a:pt x="0" y="0"/>
                </a:lnTo>
                <a:lnTo>
                  <a:pt x="18691" y="21599"/>
                </a:lnTo>
                <a:lnTo>
                  <a:pt x="21598" y="21599"/>
                </a:lnTo>
                <a:lnTo>
                  <a:pt x="21598" y="0"/>
                </a:lnTo>
                <a:close/>
              </a:path>
            </a:pathLst>
          </a:custGeom>
          <a:solidFill>
            <a:srgbClr val="17AFE3">
              <a:alpha val="5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8" name="曲线"/>
          <p:cNvSpPr>
            <a:spLocks/>
          </p:cNvSpPr>
          <p:nvPr/>
        </p:nvSpPr>
        <p:spPr>
          <a:xfrm>
            <a:off x="10896601" y="0"/>
            <a:ext cx="1295400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17048" y="0"/>
                </a:lnTo>
                <a:lnTo>
                  <a:pt x="0" y="21599"/>
                </a:lnTo>
                <a:lnTo>
                  <a:pt x="21599" y="21599"/>
                </a:lnTo>
                <a:lnTo>
                  <a:pt x="21599" y="0"/>
                </a:lnTo>
                <a:close/>
              </a:path>
            </a:pathLst>
          </a:custGeom>
          <a:solidFill>
            <a:srgbClr val="2D83C3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9" name="曲线"/>
          <p:cNvSpPr>
            <a:spLocks/>
          </p:cNvSpPr>
          <p:nvPr/>
        </p:nvSpPr>
        <p:spPr>
          <a:xfrm>
            <a:off x="10936247" y="0"/>
            <a:ext cx="1256029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5" y="0"/>
                </a:moveTo>
                <a:lnTo>
                  <a:pt x="0" y="0"/>
                </a:lnTo>
                <a:lnTo>
                  <a:pt x="19166" y="21599"/>
                </a:lnTo>
                <a:lnTo>
                  <a:pt x="21595" y="21599"/>
                </a:lnTo>
                <a:lnTo>
                  <a:pt x="21595" y="0"/>
                </a:lnTo>
                <a:close/>
              </a:path>
            </a:pathLst>
          </a:custGeom>
          <a:solidFill>
            <a:srgbClr val="226192">
              <a:alpha val="8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0" name="曲线"/>
          <p:cNvSpPr>
            <a:spLocks/>
          </p:cNvSpPr>
          <p:nvPr/>
        </p:nvSpPr>
        <p:spPr>
          <a:xfrm>
            <a:off x="10372725" y="3590925"/>
            <a:ext cx="1819275" cy="32670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17AFE3">
              <a:alpha val="66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1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</p:sp>
      <p:sp>
        <p:nvSpPr>
          <p:cNvPr id="12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文本框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文本框"/>
          <p:cNvSpPr>
            <a:spLocks noGrp="1"/>
          </p:cNvSpPr>
          <p:nvPr>
            <p:ph type="ftr" idx="5"/>
          </p:nvPr>
        </p:nvSpPr>
        <p:spPr>
          <a:xfrm>
            <a:off x="4145279" y="6377940"/>
            <a:ext cx="3901440" cy="3429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"/>
          <p:cNvSpPr>
            <a:spLocks noGrp="1"/>
          </p:cNvSpPr>
          <p:nvPr>
            <p:ph type="dt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fld id="{CAD2D6BD-DE1B-4B5F-8B41-2702339687B9}" type="datetime1">
              <a:rPr lang="en-US" altLang="zh-CN">
                <a:solidFill>
                  <a:srgbClr val="898989"/>
                </a:solidFill>
                <a:latin typeface="Calibri" charset="0"/>
                <a:ea typeface="宋体" charset="0"/>
                <a:cs typeface="Calibri" charset="0"/>
              </a:rPr>
              <a:t>8/29/2024</a:t>
            </a:fld>
            <a:endParaRPr lang="zh-CN" altLang="en-US">
              <a:solidFill>
                <a:srgbClr val="898989"/>
              </a:solidFill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16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917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38100" indent="0">
              <a:lnSpc>
                <a:spcPct val="100000"/>
              </a:lnSpc>
              <a:spcBef>
                <a:spcPts val="55"/>
              </a:spcBef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‹#›</a:t>
            </a:fld>
            <a:endParaRPr lang="zh-CN" altLang="en-US" sz="1100" b="0" i="0" spc="1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4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lvl1pPr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1pPr>
    </p:titleStyle>
    <p:bodyStyle>
      <a:lvl1pPr marL="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1pPr>
      <a:lvl2pPr marL="4572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2pPr>
      <a:lvl3pPr marL="914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3pPr>
      <a:lvl4pPr marL="13716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4pPr>
      <a:lvl5pPr marL="18288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5pPr>
      <a:lvl6pPr marL="22860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6pPr>
      <a:lvl7pPr marL="27432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7pPr>
      <a:lvl8pPr marL="3200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8pPr>
      <a:lvl9pPr marL="3200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4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6.emf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3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14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2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2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4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4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4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4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4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"/>
          <p:cNvGrpSpPr>
            <a:grpSpLocks/>
          </p:cNvGrpSpPr>
          <p:nvPr/>
        </p:nvGrpSpPr>
        <p:grpSpPr>
          <a:xfrm>
            <a:off x="876298" y="990599"/>
            <a:ext cx="1743075" cy="1333500"/>
            <a:chOff x="876298" y="990599"/>
            <a:chExt cx="1743075" cy="1333500"/>
          </a:xfrm>
        </p:grpSpPr>
        <p:sp>
          <p:nvSpPr>
            <p:cNvPr id="38" name="曲线"/>
            <p:cNvSpPr>
              <a:spLocks/>
            </p:cNvSpPr>
            <p:nvPr/>
          </p:nvSpPr>
          <p:spPr>
            <a:xfrm>
              <a:off x="876298" y="1266824"/>
              <a:ext cx="1228725" cy="105727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16954" y="0"/>
                  </a:moveTo>
                  <a:lnTo>
                    <a:pt x="4646" y="0"/>
                  </a:lnTo>
                  <a:lnTo>
                    <a:pt x="0" y="10801"/>
                  </a:lnTo>
                  <a:lnTo>
                    <a:pt x="4646" y="21600"/>
                  </a:lnTo>
                  <a:lnTo>
                    <a:pt x="16954" y="21600"/>
                  </a:lnTo>
                  <a:lnTo>
                    <a:pt x="21599" y="10801"/>
                  </a:lnTo>
                  <a:lnTo>
                    <a:pt x="16954" y="0"/>
                  </a:lnTo>
                  <a:close/>
                </a:path>
              </a:pathLst>
            </a:custGeom>
            <a:solidFill>
              <a:srgbClr val="5FCAEE"/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曲线"/>
            <p:cNvSpPr>
              <a:spLocks/>
            </p:cNvSpPr>
            <p:nvPr/>
          </p:nvSpPr>
          <p:spPr>
            <a:xfrm>
              <a:off x="1971673" y="990599"/>
              <a:ext cx="647700" cy="56197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16915" y="0"/>
                  </a:moveTo>
                  <a:lnTo>
                    <a:pt x="4684" y="0"/>
                  </a:lnTo>
                  <a:lnTo>
                    <a:pt x="0" y="10797"/>
                  </a:lnTo>
                  <a:lnTo>
                    <a:pt x="4684" y="21600"/>
                  </a:lnTo>
                  <a:lnTo>
                    <a:pt x="16915" y="21600"/>
                  </a:lnTo>
                  <a:lnTo>
                    <a:pt x="21600" y="10797"/>
                  </a:lnTo>
                  <a:lnTo>
                    <a:pt x="16915" y="0"/>
                  </a:lnTo>
                  <a:close/>
                </a:path>
              </a:pathLst>
            </a:custGeom>
            <a:solidFill>
              <a:srgbClr val="2D936B"/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1" name="曲线"/>
          <p:cNvSpPr>
            <a:spLocks/>
          </p:cNvSpPr>
          <p:nvPr/>
        </p:nvSpPr>
        <p:spPr>
          <a:xfrm>
            <a:off x="3051173" y="453487"/>
            <a:ext cx="1327150" cy="10572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16940" y="0"/>
                </a:moveTo>
                <a:lnTo>
                  <a:pt x="4659" y="0"/>
                </a:lnTo>
                <a:lnTo>
                  <a:pt x="0" y="10799"/>
                </a:lnTo>
                <a:lnTo>
                  <a:pt x="4659" y="21600"/>
                </a:lnTo>
                <a:lnTo>
                  <a:pt x="16940" y="21600"/>
                </a:lnTo>
                <a:lnTo>
                  <a:pt x="21600" y="10799"/>
                </a:lnTo>
                <a:lnTo>
                  <a:pt x="16940" y="0"/>
                </a:lnTo>
                <a:close/>
              </a:path>
            </a:pathLst>
          </a:custGeom>
          <a:solidFill>
            <a:srgbClr val="42D0A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2" name="曲线"/>
          <p:cNvSpPr>
            <a:spLocks/>
          </p:cNvSpPr>
          <p:nvPr/>
        </p:nvSpPr>
        <p:spPr>
          <a:xfrm>
            <a:off x="984077" y="5372970"/>
            <a:ext cx="1367979" cy="863987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16980" y="0"/>
                </a:moveTo>
                <a:lnTo>
                  <a:pt x="4619" y="0"/>
                </a:lnTo>
                <a:lnTo>
                  <a:pt x="0" y="10802"/>
                </a:lnTo>
                <a:lnTo>
                  <a:pt x="4619" y="21600"/>
                </a:lnTo>
                <a:lnTo>
                  <a:pt x="16980" y="21600"/>
                </a:lnTo>
                <a:lnTo>
                  <a:pt x="21600" y="10802"/>
                </a:lnTo>
                <a:lnTo>
                  <a:pt x="1698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44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45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1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46" name="矩形"/>
          <p:cNvSpPr>
            <a:spLocks/>
          </p:cNvSpPr>
          <p:nvPr/>
        </p:nvSpPr>
        <p:spPr>
          <a:xfrm>
            <a:off x="1971673" y="2219398"/>
            <a:ext cx="9625227" cy="378565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STUDENT NAME: </a:t>
            </a:r>
            <a:r>
              <a:rPr lang="en-IN" altLang="zh-CN" sz="4800" b="1" i="1" dirty="0">
                <a:latin typeface="Calibri" charset="0"/>
                <a:cs typeface="Calibri" charset="0"/>
              </a:rPr>
              <a:t>B.Durga Dharshini </a:t>
            </a:r>
            <a:endParaRPr lang="en-US" altLang="zh-CN" sz="4000" b="1" i="1" u="none" strike="noStrike" kern="1200" cap="none" spc="0" baseline="0" dirty="0">
              <a:solidFill>
                <a:schemeClr val="tx1"/>
              </a:solidFill>
              <a:latin typeface="Calibri" charset="0"/>
              <a:ea typeface="宋体" charset="0"/>
              <a:cs typeface="Calibri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REGISTER </a:t>
            </a:r>
            <a:r>
              <a:rPr lang="en-IN" altLang="zh-CN" sz="4800" b="1" i="1" dirty="0">
                <a:latin typeface="Calibri" charset="0"/>
                <a:cs typeface="Calibri" charset="0"/>
              </a:rPr>
              <a:t>No</a:t>
            </a: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:  3122</a:t>
            </a:r>
            <a:r>
              <a:rPr lang="en-IN" altLang="zh-CN" sz="4800" b="1" i="1" dirty="0">
                <a:latin typeface="Calibri" charset="0"/>
                <a:cs typeface="Calibri" charset="0"/>
              </a:rPr>
              <a:t>15002</a:t>
            </a:r>
            <a:endParaRPr lang="en-US" altLang="zh-CN" sz="4000" b="1" i="1" u="none" strike="noStrike" kern="1200" cap="none" spc="0" baseline="0" dirty="0">
              <a:solidFill>
                <a:schemeClr val="tx1"/>
              </a:solidFill>
              <a:latin typeface="Calibri" charset="0"/>
              <a:ea typeface="宋体" charset="0"/>
              <a:cs typeface="Calibri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DEPARTMENT:  COMMERCE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COLLEGE:  SOKA IKEDA COLLEGE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1" u="none" strike="noStrike" kern="1200" cap="none" spc="0" baseline="0" dirty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           </a:t>
            </a:r>
            <a:endParaRPr lang="zh-CN" altLang="en-US" sz="4800" b="1" i="1" u="none" strike="noStrike" kern="1200" cap="none" spc="0" baseline="0" dirty="0">
              <a:solidFill>
                <a:schemeClr val="tx1"/>
              </a:solidFill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263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曲线"/>
          <p:cNvSpPr>
            <a:spLocks/>
          </p:cNvSpPr>
          <p:nvPr/>
        </p:nvSpPr>
        <p:spPr>
          <a:xfrm>
            <a:off x="9353550" y="5895975"/>
            <a:ext cx="180975" cy="180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156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6874" y="6467475"/>
            <a:ext cx="76200" cy="17779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57" name="矩形"/>
          <p:cNvSpPr>
            <a:spLocks/>
          </p:cNvSpPr>
          <p:nvPr/>
        </p:nvSpPr>
        <p:spPr>
          <a:xfrm>
            <a:off x="11277218" y="6473336"/>
            <a:ext cx="228600" cy="16890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10</a:t>
            </a:fld>
            <a:endParaRPr lang="zh-CN" altLang="en-US" sz="11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58" name="矩形"/>
          <p:cNvSpPr>
            <a:spLocks/>
          </p:cNvSpPr>
          <p:nvPr/>
        </p:nvSpPr>
        <p:spPr>
          <a:xfrm>
            <a:off x="739774" y="291147"/>
            <a:ext cx="3303904" cy="73723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33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None/>
            </a:pPr>
            <a:r>
              <a:rPr lang="en-US" altLang="zh-CN" sz="4800" b="1" i="0" u="none" strike="noStrike" kern="120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M</a:t>
            </a:r>
            <a:r>
              <a:rPr lang="en-US" altLang="zh-CN" sz="4800" b="1" i="0" u="none" strike="noStrike" kern="120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800" b="1" i="0" u="none" strike="noStrike" kern="1200" cap="none" spc="-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D</a:t>
            </a:r>
            <a:r>
              <a:rPr lang="en-US" altLang="zh-CN" sz="4800" b="1" i="0" u="none" strike="noStrike" kern="120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800" b="1" i="0" u="none" strike="noStrike" kern="120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LL</a:t>
            </a:r>
            <a:r>
              <a:rPr lang="en-US" altLang="zh-CN" sz="4800" b="1" i="0" u="none" strike="noStrike" kern="1200" cap="none" spc="-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4800" b="1" i="0" u="none" strike="noStrike" kern="1200" cap="none" spc="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r>
              <a:rPr lang="en-US" altLang="zh-CN" sz="4800" b="1" i="0" u="none" strike="noStrike" kern="1200" cap="none" spc="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G</a:t>
            </a:r>
            <a:endParaRPr lang="zh-CN" altLang="en-US" sz="48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59" name="曲线"/>
          <p:cNvSpPr>
            <a:spLocks/>
          </p:cNvSpPr>
          <p:nvPr/>
        </p:nvSpPr>
        <p:spPr>
          <a:xfrm>
            <a:off x="10058401" y="525141"/>
            <a:ext cx="457200" cy="4572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60" name="文本框"/>
          <p:cNvSpPr>
            <a:spLocks noGrp="1"/>
          </p:cNvSpPr>
          <p:nvPr>
            <p:ph type="body" idx="1"/>
          </p:nvPr>
        </p:nvSpPr>
        <p:spPr>
          <a:xfrm>
            <a:off x="609600" y="1197034"/>
            <a:ext cx="11102315" cy="600164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DATA COLLECTIONS</a:t>
            </a: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1.Dashboard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2.By formatting the dataset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FEATURES COLLECTIONS</a:t>
            </a: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1.Data is collected from the dashboard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2.Formatting the data to find the employees performance level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DATA CLEANING</a:t>
            </a: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1.Identifying the missing values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2.Filter outing the missing values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PERFORMANCE LEVEL: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1.Employees High Performance Level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2.Employees Low Performance Level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SUMMARY</a:t>
            </a: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1.Categories the performance level of the employees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00" b="0" i="0" u="none" strike="noStrike" kern="0" cap="none" spc="0" baseline="0" dirty="0">
              <a:latin typeface="Calibri" charset="0"/>
              <a:ea typeface="宋体" charset="0"/>
              <a:cs typeface="Lucida Sans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2400" b="0" i="0" u="none" strike="noStrike" kern="0" cap="none" spc="0" baseline="0" dirty="0">
              <a:latin typeface="Calibri" charset="0"/>
              <a:ea typeface="宋体" charset="0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2122087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曲线"/>
          <p:cNvSpPr>
            <a:spLocks/>
          </p:cNvSpPr>
          <p:nvPr/>
        </p:nvSpPr>
        <p:spPr>
          <a:xfrm>
            <a:off x="9353550" y="5362575"/>
            <a:ext cx="457199" cy="4572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62" name="曲线"/>
          <p:cNvSpPr>
            <a:spLocks/>
          </p:cNvSpPr>
          <p:nvPr/>
        </p:nvSpPr>
        <p:spPr>
          <a:xfrm>
            <a:off x="9810749" y="5915025"/>
            <a:ext cx="314324" cy="32384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63" name="曲线"/>
          <p:cNvSpPr>
            <a:spLocks/>
          </p:cNvSpPr>
          <p:nvPr/>
        </p:nvSpPr>
        <p:spPr>
          <a:xfrm>
            <a:off x="9353550" y="5895975"/>
            <a:ext cx="180975" cy="180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164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6874" y="6467475"/>
            <a:ext cx="76200" cy="17779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65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2437130" cy="73723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33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None/>
            </a:pPr>
            <a:r>
              <a:rPr lang="en-US" altLang="zh-CN" sz="48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4800" b="1" i="0" u="none" strike="noStrike" kern="0" cap="none" spc="-4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80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48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U</a:t>
            </a:r>
            <a:r>
              <a:rPr lang="en-US" altLang="zh-CN" sz="4800" b="1" i="0" u="none" strike="noStrike" kern="0" cap="none" spc="-40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L</a:t>
            </a:r>
            <a:r>
              <a:rPr lang="en-US" altLang="zh-CN" sz="48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TS</a:t>
            </a:r>
            <a:endParaRPr lang="zh-CN" altLang="en-US" sz="48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66" name="矩形"/>
          <p:cNvSpPr>
            <a:spLocks/>
          </p:cNvSpPr>
          <p:nvPr/>
        </p:nvSpPr>
        <p:spPr>
          <a:xfrm>
            <a:off x="11277218" y="6473336"/>
            <a:ext cx="228600" cy="16890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11</a:t>
            </a:fld>
            <a:endParaRPr lang="zh-CN" altLang="en-US" sz="11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67" name="图片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8075" y="1819656"/>
            <a:ext cx="9503855" cy="44893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502165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RESULTS</a:t>
            </a:r>
            <a:endParaRPr lang="zh-CN" altLang="en-US" sz="48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71" name="图片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00074" y="1341031"/>
            <a:ext cx="8495871" cy="508830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601324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0" b="1" i="0" u="none" strike="noStrike" kern="0" cap="none" spc="0" baseline="0">
                <a:solidFill>
                  <a:schemeClr val="tx1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conclusion</a:t>
            </a:r>
            <a:endParaRPr lang="zh-CN" altLang="en-US" sz="6000" b="1" i="0" u="none" strike="noStrike" kern="0" cap="none" spc="0" baseline="0">
              <a:solidFill>
                <a:schemeClr val="tx1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</p:txBody>
      </p:sp>
      <p:sp>
        <p:nvSpPr>
          <p:cNvPr id="173" name="文本框"/>
          <p:cNvSpPr>
            <a:spLocks noGrp="1"/>
          </p:cNvSpPr>
          <p:nvPr>
            <p:ph type="body" idx="1"/>
          </p:nvPr>
        </p:nvSpPr>
        <p:spPr>
          <a:xfrm>
            <a:off x="346503" y="1536174"/>
            <a:ext cx="10972800" cy="3785652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00" b="0" i="0" u="none" strike="noStrike" kern="0" cap="none" spc="0" baseline="0" dirty="0">
              <a:solidFill>
                <a:schemeClr val="tx1"/>
              </a:solidFill>
              <a:latin typeface="Arial" pitchFamily="34" charset="0"/>
              <a:ea typeface="宋体" charset="0"/>
              <a:cs typeface="Lucida Sans"/>
            </a:endParaRPr>
          </a:p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Lucida Sans"/>
              </a:rPr>
              <a:t>1.In overall, majority employees got “Medium” level in their performance level.</a:t>
            </a:r>
          </a:p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Lucida Sans"/>
              </a:rPr>
              <a:t>2.In BPC, Employees performed in average level.</a:t>
            </a:r>
          </a:p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Lucida Sans"/>
              </a:rPr>
              <a:t>3.In CCDR &amp; NEL, the employees got the medium level of performance level.</a:t>
            </a:r>
          </a:p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Lucida Sans"/>
              </a:rPr>
              <a:t>4.In EW, The employees got the medium and average level of performance level in their business unit and their to know the performance of their performing level.</a:t>
            </a:r>
          </a:p>
          <a:p>
            <a:pPr marL="0" indent="0" algn="l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Arial" pitchFamily="34" charset="0"/>
              </a:rPr>
              <a:t>5.</a:t>
            </a:r>
            <a:r>
              <a:rPr lang="en-US" altLang="zh-CN" sz="2400" b="1" i="0" u="none" strike="noStrike" kern="0" cap="none" spc="0" baseline="0" dirty="0">
                <a:solidFill>
                  <a:schemeClr val="tx1"/>
                </a:solidFill>
                <a:latin typeface="Algerian" pitchFamily="82" charset="0"/>
                <a:ea typeface="宋体" charset="0"/>
                <a:cs typeface="Lucida Sans"/>
              </a:rPr>
              <a:t> </a:t>
            </a:r>
            <a:r>
              <a:rPr lang="en-US" altLang="zh-CN" sz="2400" b="0" i="0" u="none" strike="noStrike" kern="0" cap="none" spc="0" baseline="0" dirty="0">
                <a:solidFill>
                  <a:schemeClr val="tx1"/>
                </a:solidFill>
                <a:latin typeface="Arial" pitchFamily="34" charset="0"/>
                <a:ea typeface="宋体" charset="0"/>
                <a:cs typeface="Lucida Sans"/>
              </a:rPr>
              <a:t>Based on the conditional formatting formula the excel sheet is formatting the solution to find the performance level of the majority employees performance based on this.</a:t>
            </a:r>
            <a:endParaRPr lang="zh-CN" altLang="en-US" sz="2400" b="0" i="0" u="none" strike="noStrike" kern="0" cap="none" spc="0" baseline="0" dirty="0">
              <a:solidFill>
                <a:schemeClr val="tx1"/>
              </a:solidFill>
              <a:latin typeface="Arial" pitchFamily="34" charset="0"/>
              <a:ea typeface="宋体" charset="0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607163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曲线"/>
          <p:cNvSpPr>
            <a:spLocks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noFill/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3" name="组合"/>
          <p:cNvGrpSpPr>
            <a:grpSpLocks/>
          </p:cNvGrpSpPr>
          <p:nvPr/>
        </p:nvGrpSpPr>
        <p:grpSpPr>
          <a:xfrm>
            <a:off x="7448612" y="0"/>
            <a:ext cx="4743795" cy="6858466"/>
            <a:chOff x="7448612" y="0"/>
            <a:chExt cx="4743795" cy="6858466"/>
          </a:xfrm>
        </p:grpSpPr>
        <p:sp>
          <p:nvSpPr>
            <p:cNvPr id="64" name="曲线"/>
            <p:cNvSpPr>
              <a:spLocks/>
            </p:cNvSpPr>
            <p:nvPr/>
          </p:nvSpPr>
          <p:spPr>
            <a:xfrm>
              <a:off x="9377426" y="4825"/>
              <a:ext cx="1218564" cy="685355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1596" y="21598"/>
                  </a:lnTo>
                </a:path>
              </a:pathLst>
            </a:custGeom>
            <a:noFill/>
            <a:ln w="9525" cap="flat" cmpd="sng">
              <a:solidFill>
                <a:srgbClr val="5FCAE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曲线"/>
            <p:cNvSpPr>
              <a:spLocks/>
            </p:cNvSpPr>
            <p:nvPr/>
          </p:nvSpPr>
          <p:spPr>
            <a:xfrm>
              <a:off x="7448612" y="3694896"/>
              <a:ext cx="4743450" cy="316357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0" y="21596"/>
                  </a:lnTo>
                </a:path>
              </a:pathLst>
            </a:custGeom>
            <a:noFill/>
            <a:ln w="9525" cap="flat" cmpd="sng">
              <a:solidFill>
                <a:srgbClr val="5FCAE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曲线"/>
            <p:cNvSpPr>
              <a:spLocks/>
            </p:cNvSpPr>
            <p:nvPr/>
          </p:nvSpPr>
          <p:spPr>
            <a:xfrm>
              <a:off x="9182100" y="0"/>
              <a:ext cx="300989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14671" y="0"/>
                  </a:lnTo>
                  <a:lnTo>
                    <a:pt x="0" y="21599"/>
                  </a:lnTo>
                  <a:lnTo>
                    <a:pt x="21599" y="21599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rgbClr val="5FCAEE">
                <a:alpha val="3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曲线"/>
            <p:cNvSpPr>
              <a:spLocks/>
            </p:cNvSpPr>
            <p:nvPr/>
          </p:nvSpPr>
          <p:spPr>
            <a:xfrm>
              <a:off x="9602878" y="0"/>
              <a:ext cx="258952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6" y="0"/>
                  </a:moveTo>
                  <a:lnTo>
                    <a:pt x="0" y="0"/>
                  </a:lnTo>
                  <a:lnTo>
                    <a:pt x="10083" y="21599"/>
                  </a:lnTo>
                  <a:lnTo>
                    <a:pt x="21596" y="21599"/>
                  </a:lnTo>
                  <a:lnTo>
                    <a:pt x="21596" y="0"/>
                  </a:lnTo>
                  <a:close/>
                </a:path>
              </a:pathLst>
            </a:custGeom>
            <a:solidFill>
              <a:srgbClr val="5FCAEE">
                <a:alpha val="2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曲线"/>
            <p:cNvSpPr>
              <a:spLocks/>
            </p:cNvSpPr>
            <p:nvPr/>
          </p:nvSpPr>
          <p:spPr>
            <a:xfrm>
              <a:off x="8934450" y="3048000"/>
              <a:ext cx="3257550" cy="3810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7AFE3">
                <a:alpha val="6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曲线"/>
            <p:cNvSpPr>
              <a:spLocks/>
            </p:cNvSpPr>
            <p:nvPr/>
          </p:nvSpPr>
          <p:spPr>
            <a:xfrm>
              <a:off x="9337930" y="0"/>
              <a:ext cx="2854324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8" y="0"/>
                  </a:moveTo>
                  <a:lnTo>
                    <a:pt x="0" y="0"/>
                  </a:lnTo>
                  <a:lnTo>
                    <a:pt x="18691" y="21599"/>
                  </a:lnTo>
                  <a:lnTo>
                    <a:pt x="21598" y="21599"/>
                  </a:lnTo>
                  <a:lnTo>
                    <a:pt x="21598" y="0"/>
                  </a:lnTo>
                  <a:close/>
                </a:path>
              </a:pathLst>
            </a:custGeom>
            <a:solidFill>
              <a:srgbClr val="17AFE3">
                <a:alpha val="5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曲线"/>
            <p:cNvSpPr>
              <a:spLocks/>
            </p:cNvSpPr>
            <p:nvPr/>
          </p:nvSpPr>
          <p:spPr>
            <a:xfrm>
              <a:off x="10896601" y="0"/>
              <a:ext cx="1295400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17048" y="0"/>
                  </a:lnTo>
                  <a:lnTo>
                    <a:pt x="0" y="21599"/>
                  </a:lnTo>
                  <a:lnTo>
                    <a:pt x="21599" y="21599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rgbClr val="2D83C3">
                <a:alpha val="7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曲线"/>
            <p:cNvSpPr>
              <a:spLocks/>
            </p:cNvSpPr>
            <p:nvPr/>
          </p:nvSpPr>
          <p:spPr>
            <a:xfrm>
              <a:off x="10936247" y="0"/>
              <a:ext cx="125602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5" y="0"/>
                  </a:moveTo>
                  <a:lnTo>
                    <a:pt x="0" y="0"/>
                  </a:lnTo>
                  <a:lnTo>
                    <a:pt x="19166" y="21599"/>
                  </a:lnTo>
                  <a:lnTo>
                    <a:pt x="21595" y="21599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226192">
                <a:alpha val="8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曲线"/>
            <p:cNvSpPr>
              <a:spLocks/>
            </p:cNvSpPr>
            <p:nvPr/>
          </p:nvSpPr>
          <p:spPr>
            <a:xfrm>
              <a:off x="10372725" y="3590925"/>
              <a:ext cx="1819275" cy="326707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7AFE3">
                <a:alpha val="6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4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5" name="曲线"/>
          <p:cNvSpPr>
            <a:spLocks/>
          </p:cNvSpPr>
          <p:nvPr/>
        </p:nvSpPr>
        <p:spPr>
          <a:xfrm>
            <a:off x="9353550" y="5362575"/>
            <a:ext cx="457199" cy="4572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6" name="曲线"/>
          <p:cNvSpPr>
            <a:spLocks/>
          </p:cNvSpPr>
          <p:nvPr/>
        </p:nvSpPr>
        <p:spPr>
          <a:xfrm flipH="1">
            <a:off x="9682734" y="5925577"/>
            <a:ext cx="304799" cy="302746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7" name="曲线"/>
          <p:cNvSpPr>
            <a:spLocks/>
          </p:cNvSpPr>
          <p:nvPr/>
        </p:nvSpPr>
        <p:spPr>
          <a:xfrm>
            <a:off x="9353550" y="5895975"/>
            <a:ext cx="180975" cy="180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8" name="文本框"/>
          <p:cNvSpPr>
            <a:spLocks noGrp="1"/>
          </p:cNvSpPr>
          <p:nvPr>
            <p:ph type="title"/>
          </p:nvPr>
        </p:nvSpPr>
        <p:spPr>
          <a:xfrm>
            <a:off x="357284" y="664523"/>
            <a:ext cx="4924232" cy="175560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651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altLang="zh-CN" sz="5650" b="1" i="0" u="none" strike="noStrike" kern="0" cap="none" spc="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PROJECT</a:t>
            </a:r>
            <a:r>
              <a:rPr lang="en-US" altLang="zh-CN" sz="5650" b="1" i="0" u="none" strike="noStrike" kern="0" cap="none" spc="-8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565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TITLE</a:t>
            </a:r>
            <a:endParaRPr lang="zh-CN" altLang="en-US" sz="565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grpSp>
        <p:nvGrpSpPr>
          <p:cNvPr id="81" name="组合"/>
          <p:cNvGrpSpPr>
            <a:grpSpLocks/>
          </p:cNvGrpSpPr>
          <p:nvPr/>
        </p:nvGrpSpPr>
        <p:grpSpPr>
          <a:xfrm>
            <a:off x="466725" y="6410325"/>
            <a:ext cx="3705224" cy="295275"/>
            <a:chOff x="466725" y="6410325"/>
            <a:chExt cx="3705224" cy="295275"/>
          </a:xfrm>
        </p:grpSpPr>
        <p:pic>
          <p:nvPicPr>
            <p:cNvPr id="79" name="图片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6275" y="6467475"/>
              <a:ext cx="2143125" cy="200024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pic>
          <p:nvPicPr>
            <p:cNvPr id="80" name="图片"/>
            <p:cNvPicPr>
              <a:picLocks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6725" y="6410325"/>
              <a:ext cx="3705224" cy="295275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82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2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83" name="矩形"/>
          <p:cNvSpPr>
            <a:spLocks/>
          </p:cNvSpPr>
          <p:nvPr/>
        </p:nvSpPr>
        <p:spPr>
          <a:xfrm>
            <a:off x="2319337" y="2175654"/>
            <a:ext cx="9363450" cy="415498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600" u="none" strike="noStrike" kern="1200" cap="none" spc="0" baseline="0">
                <a:solidFill>
                  <a:srgbClr val="0F0F0F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EMPLOYEE PERFORMANCE ANALYSIS USING EXCEL</a:t>
            </a:r>
            <a:endParaRPr lang="zh-CN" altLang="en-US" sz="4400" u="none" strike="noStrike" kern="1200" cap="none" spc="0" baseline="0">
              <a:solidFill>
                <a:srgbClr val="7030A0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16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曲线"/>
          <p:cNvSpPr>
            <a:spLocks/>
          </p:cNvSpPr>
          <p:nvPr/>
        </p:nvSpPr>
        <p:spPr>
          <a:xfrm>
            <a:off x="-76200" y="28579"/>
            <a:ext cx="12481713" cy="6858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599"/>
                </a:lnTo>
                <a:lnTo>
                  <a:pt x="21600" y="21599"/>
                </a:lnTo>
                <a:lnTo>
                  <a:pt x="21600" y="0"/>
                </a:lnTo>
                <a:close/>
              </a:path>
            </a:pathLst>
          </a:custGeom>
          <a:noFill/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94" name="组合"/>
          <p:cNvGrpSpPr>
            <a:grpSpLocks/>
          </p:cNvGrpSpPr>
          <p:nvPr/>
        </p:nvGrpSpPr>
        <p:grpSpPr>
          <a:xfrm>
            <a:off x="7448612" y="0"/>
            <a:ext cx="4743795" cy="6858466"/>
            <a:chOff x="7448612" y="0"/>
            <a:chExt cx="4743795" cy="6858466"/>
          </a:xfrm>
        </p:grpSpPr>
        <p:sp>
          <p:nvSpPr>
            <p:cNvPr id="85" name="曲线"/>
            <p:cNvSpPr>
              <a:spLocks/>
            </p:cNvSpPr>
            <p:nvPr/>
          </p:nvSpPr>
          <p:spPr>
            <a:xfrm>
              <a:off x="9377426" y="4825"/>
              <a:ext cx="1218564" cy="685355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1596" y="21598"/>
                  </a:lnTo>
                </a:path>
              </a:pathLst>
            </a:custGeom>
            <a:noFill/>
            <a:ln w="9525" cap="flat" cmpd="sng">
              <a:solidFill>
                <a:srgbClr val="5FCAE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曲线"/>
            <p:cNvSpPr>
              <a:spLocks/>
            </p:cNvSpPr>
            <p:nvPr/>
          </p:nvSpPr>
          <p:spPr>
            <a:xfrm>
              <a:off x="7448612" y="3694896"/>
              <a:ext cx="4743450" cy="316357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0" y="21596"/>
                  </a:lnTo>
                </a:path>
              </a:pathLst>
            </a:custGeom>
            <a:noFill/>
            <a:ln w="9525" cap="flat" cmpd="sng">
              <a:solidFill>
                <a:srgbClr val="5FCAEE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曲线"/>
            <p:cNvSpPr>
              <a:spLocks/>
            </p:cNvSpPr>
            <p:nvPr/>
          </p:nvSpPr>
          <p:spPr>
            <a:xfrm>
              <a:off x="9182100" y="0"/>
              <a:ext cx="300989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14671" y="0"/>
                  </a:lnTo>
                  <a:lnTo>
                    <a:pt x="0" y="21599"/>
                  </a:lnTo>
                  <a:lnTo>
                    <a:pt x="21599" y="21599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rgbClr val="5FCAEE">
                <a:alpha val="3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曲线"/>
            <p:cNvSpPr>
              <a:spLocks/>
            </p:cNvSpPr>
            <p:nvPr/>
          </p:nvSpPr>
          <p:spPr>
            <a:xfrm>
              <a:off x="9602878" y="0"/>
              <a:ext cx="258952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6" y="0"/>
                  </a:moveTo>
                  <a:lnTo>
                    <a:pt x="0" y="0"/>
                  </a:lnTo>
                  <a:lnTo>
                    <a:pt x="10083" y="21599"/>
                  </a:lnTo>
                  <a:lnTo>
                    <a:pt x="21596" y="21599"/>
                  </a:lnTo>
                  <a:lnTo>
                    <a:pt x="21596" y="0"/>
                  </a:lnTo>
                  <a:close/>
                </a:path>
              </a:pathLst>
            </a:custGeom>
            <a:solidFill>
              <a:srgbClr val="5FCAEE">
                <a:alpha val="2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曲线"/>
            <p:cNvSpPr>
              <a:spLocks/>
            </p:cNvSpPr>
            <p:nvPr/>
          </p:nvSpPr>
          <p:spPr>
            <a:xfrm>
              <a:off x="8934450" y="3048000"/>
              <a:ext cx="3257550" cy="3810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7AFE3">
                <a:alpha val="6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曲线"/>
            <p:cNvSpPr>
              <a:spLocks/>
            </p:cNvSpPr>
            <p:nvPr/>
          </p:nvSpPr>
          <p:spPr>
            <a:xfrm>
              <a:off x="9337930" y="0"/>
              <a:ext cx="2854324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8" y="0"/>
                  </a:moveTo>
                  <a:lnTo>
                    <a:pt x="0" y="0"/>
                  </a:lnTo>
                  <a:lnTo>
                    <a:pt x="18691" y="21599"/>
                  </a:lnTo>
                  <a:lnTo>
                    <a:pt x="21598" y="21599"/>
                  </a:lnTo>
                  <a:lnTo>
                    <a:pt x="21598" y="0"/>
                  </a:lnTo>
                  <a:close/>
                </a:path>
              </a:pathLst>
            </a:custGeom>
            <a:solidFill>
              <a:srgbClr val="17AFE3">
                <a:alpha val="5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曲线"/>
            <p:cNvSpPr>
              <a:spLocks/>
            </p:cNvSpPr>
            <p:nvPr/>
          </p:nvSpPr>
          <p:spPr>
            <a:xfrm>
              <a:off x="10896601" y="0"/>
              <a:ext cx="1295400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9" y="0"/>
                  </a:moveTo>
                  <a:lnTo>
                    <a:pt x="17048" y="0"/>
                  </a:lnTo>
                  <a:lnTo>
                    <a:pt x="0" y="21599"/>
                  </a:lnTo>
                  <a:lnTo>
                    <a:pt x="21599" y="21599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rgbClr val="2D83C3">
                <a:alpha val="7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曲线"/>
            <p:cNvSpPr>
              <a:spLocks/>
            </p:cNvSpPr>
            <p:nvPr/>
          </p:nvSpPr>
          <p:spPr>
            <a:xfrm>
              <a:off x="10936247" y="0"/>
              <a:ext cx="1256029" cy="685800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5" y="0"/>
                  </a:moveTo>
                  <a:lnTo>
                    <a:pt x="0" y="0"/>
                  </a:lnTo>
                  <a:lnTo>
                    <a:pt x="19166" y="21599"/>
                  </a:lnTo>
                  <a:lnTo>
                    <a:pt x="21595" y="21599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226192">
                <a:alpha val="80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曲线"/>
            <p:cNvSpPr>
              <a:spLocks/>
            </p:cNvSpPr>
            <p:nvPr/>
          </p:nvSpPr>
          <p:spPr>
            <a:xfrm>
              <a:off x="10372725" y="3590925"/>
              <a:ext cx="1819275" cy="326707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7AFE3">
                <a:alpha val="66000"/>
              </a:srgbClr>
            </a:solidFill>
            <a:ln cap="flat" cmpd="sng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5" name="曲线"/>
          <p:cNvSpPr>
            <a:spLocks/>
          </p:cNvSpPr>
          <p:nvPr/>
        </p:nvSpPr>
        <p:spPr>
          <a:xfrm>
            <a:off x="0" y="4010025"/>
            <a:ext cx="447674" cy="2847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000"/>
            </a:srgbClr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6" name="矩形"/>
          <p:cNvSpPr>
            <a:spLocks/>
          </p:cNvSpPr>
          <p:nvPr/>
        </p:nvSpPr>
        <p:spPr>
          <a:xfrm>
            <a:off x="752474" y="6486037"/>
            <a:ext cx="1773555" cy="16636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ts val="12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0" i="0" u="none" strike="noStrike" kern="1200" cap="none" spc="2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3/21/202</a:t>
            </a:r>
            <a:r>
              <a:rPr lang="en-US" altLang="zh-CN" sz="1100" b="0" i="0" u="none" strike="noStrike" kern="1200" cap="none" spc="1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4</a:t>
            </a:r>
            <a:r>
              <a:rPr lang="en-US" altLang="zh-CN" sz="1100" b="0" i="0" u="none" strike="noStrike" kern="1200" cap="none" spc="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0" i="0" u="none" strike="noStrike" kern="1200" cap="none" spc="13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1" i="0" u="none" strike="noStrike" kern="1200" cap="none" spc="5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1100" b="1" i="0" u="none" strike="noStrike" kern="1200" cap="none" spc="1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nnu</a:t>
            </a:r>
            <a:r>
              <a:rPr lang="en-US" altLang="zh-CN" sz="1100" b="1" i="0" u="none" strike="noStrike" kern="1200" cap="none" spc="1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al</a:t>
            </a:r>
            <a:r>
              <a:rPr lang="en-US" altLang="zh-CN" sz="1100" b="1" i="0" u="none" strike="noStrike" kern="1200" cap="none" spc="-14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1" i="0" u="none" strike="noStrike" kern="1200" cap="none" spc="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1100" b="1" i="0" u="none" strike="noStrike" kern="1200" cap="none" spc="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1100" b="1" i="0" u="none" strike="noStrike" kern="1200" cap="none" spc="9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v</a:t>
            </a:r>
            <a:r>
              <a:rPr lang="en-US" altLang="zh-CN" sz="1100" b="1" i="0" u="none" strike="noStrike" kern="1200" cap="none" spc="-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1100" b="1" i="0" u="none" strike="noStrike" kern="1200" cap="none" spc="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1100" b="1" i="0" u="none" strike="noStrike" kern="1200" cap="none" spc="1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w</a:t>
            </a:r>
            <a:endParaRPr lang="zh-CN" altLang="en-US" sz="11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97" name="曲线"/>
          <p:cNvSpPr>
            <a:spLocks/>
          </p:cNvSpPr>
          <p:nvPr/>
        </p:nvSpPr>
        <p:spPr>
          <a:xfrm>
            <a:off x="7362825" y="447674"/>
            <a:ext cx="361950" cy="36195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10800" y="0"/>
                </a:moveTo>
                <a:lnTo>
                  <a:pt x="7928" y="385"/>
                </a:lnTo>
                <a:lnTo>
                  <a:pt x="5349" y="1474"/>
                </a:lnTo>
                <a:lnTo>
                  <a:pt x="3163" y="3163"/>
                </a:lnTo>
                <a:lnTo>
                  <a:pt x="1474" y="5349"/>
                </a:lnTo>
                <a:lnTo>
                  <a:pt x="385" y="7928"/>
                </a:lnTo>
                <a:lnTo>
                  <a:pt x="0" y="10800"/>
                </a:lnTo>
                <a:lnTo>
                  <a:pt x="385" y="13671"/>
                </a:lnTo>
                <a:lnTo>
                  <a:pt x="1474" y="16250"/>
                </a:lnTo>
                <a:lnTo>
                  <a:pt x="3163" y="18436"/>
                </a:lnTo>
                <a:lnTo>
                  <a:pt x="5349" y="20125"/>
                </a:lnTo>
                <a:lnTo>
                  <a:pt x="7928" y="21214"/>
                </a:lnTo>
                <a:lnTo>
                  <a:pt x="10800" y="21600"/>
                </a:lnTo>
                <a:lnTo>
                  <a:pt x="13671" y="21214"/>
                </a:lnTo>
                <a:lnTo>
                  <a:pt x="16250" y="20125"/>
                </a:lnTo>
                <a:lnTo>
                  <a:pt x="18436" y="18436"/>
                </a:lnTo>
                <a:lnTo>
                  <a:pt x="20125" y="16250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8"/>
                </a:lnTo>
                <a:lnTo>
                  <a:pt x="20125" y="5349"/>
                </a:lnTo>
                <a:lnTo>
                  <a:pt x="18436" y="3163"/>
                </a:lnTo>
                <a:lnTo>
                  <a:pt x="16250" y="1474"/>
                </a:lnTo>
                <a:lnTo>
                  <a:pt x="13671" y="385"/>
                </a:lnTo>
                <a:lnTo>
                  <a:pt x="10800" y="0"/>
                </a:lnTo>
                <a:close/>
              </a:path>
            </a:pathLst>
          </a:custGeom>
          <a:solidFill>
            <a:srgbClr val="EBEBE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8" name="曲线"/>
          <p:cNvSpPr>
            <a:spLocks/>
          </p:cNvSpPr>
          <p:nvPr/>
        </p:nvSpPr>
        <p:spPr>
          <a:xfrm>
            <a:off x="11010900" y="5610225"/>
            <a:ext cx="647699" cy="6477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10800" y="0"/>
                </a:moveTo>
                <a:lnTo>
                  <a:pt x="9204" y="117"/>
                </a:lnTo>
                <a:lnTo>
                  <a:pt x="7681" y="457"/>
                </a:lnTo>
                <a:lnTo>
                  <a:pt x="6247" y="1003"/>
                </a:lnTo>
                <a:lnTo>
                  <a:pt x="4919" y="1739"/>
                </a:lnTo>
                <a:lnTo>
                  <a:pt x="3714" y="2649"/>
                </a:lnTo>
                <a:lnTo>
                  <a:pt x="2649" y="3714"/>
                </a:lnTo>
                <a:lnTo>
                  <a:pt x="1740" y="4919"/>
                </a:lnTo>
                <a:lnTo>
                  <a:pt x="1003" y="6247"/>
                </a:lnTo>
                <a:lnTo>
                  <a:pt x="457" y="7680"/>
                </a:lnTo>
                <a:lnTo>
                  <a:pt x="117" y="9204"/>
                </a:lnTo>
                <a:lnTo>
                  <a:pt x="0" y="10800"/>
                </a:lnTo>
                <a:lnTo>
                  <a:pt x="117" y="12395"/>
                </a:lnTo>
                <a:lnTo>
                  <a:pt x="457" y="13919"/>
                </a:lnTo>
                <a:lnTo>
                  <a:pt x="1003" y="15352"/>
                </a:lnTo>
                <a:lnTo>
                  <a:pt x="1740" y="16680"/>
                </a:lnTo>
                <a:lnTo>
                  <a:pt x="2649" y="17885"/>
                </a:lnTo>
                <a:lnTo>
                  <a:pt x="3714" y="18950"/>
                </a:lnTo>
                <a:lnTo>
                  <a:pt x="4919" y="19859"/>
                </a:lnTo>
                <a:lnTo>
                  <a:pt x="6247" y="20596"/>
                </a:lnTo>
                <a:lnTo>
                  <a:pt x="7681" y="21142"/>
                </a:lnTo>
                <a:lnTo>
                  <a:pt x="9204" y="21482"/>
                </a:lnTo>
                <a:lnTo>
                  <a:pt x="10800" y="21600"/>
                </a:lnTo>
                <a:lnTo>
                  <a:pt x="12395" y="21482"/>
                </a:lnTo>
                <a:lnTo>
                  <a:pt x="13918" y="21142"/>
                </a:lnTo>
                <a:lnTo>
                  <a:pt x="15352" y="20596"/>
                </a:lnTo>
                <a:lnTo>
                  <a:pt x="16680" y="19859"/>
                </a:lnTo>
                <a:lnTo>
                  <a:pt x="17885" y="18950"/>
                </a:lnTo>
                <a:lnTo>
                  <a:pt x="18950" y="17885"/>
                </a:lnTo>
                <a:lnTo>
                  <a:pt x="19859" y="16680"/>
                </a:lnTo>
                <a:lnTo>
                  <a:pt x="20595" y="15352"/>
                </a:lnTo>
                <a:lnTo>
                  <a:pt x="21142" y="13919"/>
                </a:lnTo>
                <a:lnTo>
                  <a:pt x="21482" y="12395"/>
                </a:lnTo>
                <a:lnTo>
                  <a:pt x="21600" y="10800"/>
                </a:lnTo>
                <a:lnTo>
                  <a:pt x="21482" y="9204"/>
                </a:lnTo>
                <a:lnTo>
                  <a:pt x="21142" y="7680"/>
                </a:lnTo>
                <a:lnTo>
                  <a:pt x="20595" y="6247"/>
                </a:lnTo>
                <a:lnTo>
                  <a:pt x="19859" y="4919"/>
                </a:lnTo>
                <a:lnTo>
                  <a:pt x="18950" y="3714"/>
                </a:lnTo>
                <a:lnTo>
                  <a:pt x="17885" y="2649"/>
                </a:lnTo>
                <a:lnTo>
                  <a:pt x="16680" y="1739"/>
                </a:lnTo>
                <a:lnTo>
                  <a:pt x="15352" y="1003"/>
                </a:lnTo>
                <a:lnTo>
                  <a:pt x="13918" y="457"/>
                </a:lnTo>
                <a:lnTo>
                  <a:pt x="12395" y="117"/>
                </a:lnTo>
                <a:lnTo>
                  <a:pt x="108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99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687050" y="6134100"/>
            <a:ext cx="247649" cy="2476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00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6725" y="6410325"/>
            <a:ext cx="3705224" cy="2952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01" name="文本框"/>
          <p:cNvSpPr>
            <a:spLocks noGrp="1"/>
          </p:cNvSpPr>
          <p:nvPr>
            <p:ph type="title"/>
          </p:nvPr>
        </p:nvSpPr>
        <p:spPr>
          <a:xfrm>
            <a:off x="739774" y="445387"/>
            <a:ext cx="2357120" cy="73723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33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None/>
            </a:pPr>
            <a:r>
              <a:rPr lang="en-US" altLang="zh-CN" sz="48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4800" b="1" i="0" u="none" strike="noStrike" kern="0" cap="none" spc="-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G</a:t>
            </a:r>
            <a:r>
              <a:rPr lang="en-US" altLang="zh-CN" sz="48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80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r>
              <a:rPr lang="en-US" altLang="zh-CN" sz="48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DA</a:t>
            </a:r>
            <a:endParaRPr lang="zh-CN" altLang="en-US" sz="48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02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3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03" name="矩形"/>
          <p:cNvSpPr>
            <a:spLocks/>
          </p:cNvSpPr>
          <p:nvPr/>
        </p:nvSpPr>
        <p:spPr>
          <a:xfrm>
            <a:off x="3542878" y="211455"/>
            <a:ext cx="8858088" cy="686341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4400" b="1" i="0" u="none" strike="noStrike" kern="1200" cap="none" spc="0" baseline="0">
              <a:solidFill>
                <a:srgbClr val="0D0D0D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Problem Statement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Project Overview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End Users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Our Solution and Proposition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Dataset Description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Modelling Approach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Results and Discussion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4400" b="1" i="0" u="none" strike="noStrike" kern="1200" cap="none" spc="0" baseline="0">
                <a:solidFill>
                  <a:srgbClr val="0D0D0D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Conclusion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4400" b="1" i="0" u="none" strike="noStrike" kern="1200" cap="none" spc="0" baseline="0">
              <a:solidFill>
                <a:schemeClr val="tx1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652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曲线"/>
          <p:cNvSpPr>
            <a:spLocks/>
          </p:cNvSpPr>
          <p:nvPr/>
        </p:nvSpPr>
        <p:spPr>
          <a:xfrm>
            <a:off x="10134600" y="314325"/>
            <a:ext cx="314324" cy="32385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20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86423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651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None/>
              <a:tabLst>
                <a:tab pos="2727960" algn="l"/>
              </a:tabLst>
            </a:pPr>
            <a:r>
              <a:rPr lang="en-US" altLang="zh-CN" sz="565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P</a:t>
            </a:r>
            <a:r>
              <a:rPr lang="en-US" altLang="zh-CN" sz="565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ROB</a:t>
            </a:r>
            <a:r>
              <a:rPr lang="en-US" altLang="zh-CN" sz="5650" b="1" i="0" u="none" strike="noStrike" kern="0" cap="none" spc="5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L</a:t>
            </a:r>
            <a:r>
              <a:rPr lang="en-US" altLang="zh-CN" sz="565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5650" b="1" i="0" u="none" strike="noStrike" kern="0" cap="none" spc="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M</a:t>
            </a:r>
            <a:r>
              <a:rPr lang="en-US" altLang="zh-CN" sz="565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	</a:t>
            </a:r>
            <a:r>
              <a:rPr lang="en-US" altLang="zh-CN" sz="565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5650" b="1" i="0" u="none" strike="noStrike" kern="0" cap="none" spc="-37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5650" b="1" i="0" u="none" strike="noStrike" kern="0" cap="none" spc="-37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565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5650" b="1" i="0" u="none" strike="noStrike" kern="0" cap="none" spc="-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565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ME</a:t>
            </a:r>
            <a:r>
              <a:rPr lang="en-US" altLang="zh-CN" sz="565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NT</a:t>
            </a:r>
            <a:endParaRPr lang="zh-CN" altLang="en-US" sz="565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21" name="文本框"/>
          <p:cNvSpPr>
            <a:spLocks noGrp="1"/>
          </p:cNvSpPr>
          <p:nvPr>
            <p:ph type="body" idx="1"/>
          </p:nvPr>
        </p:nvSpPr>
        <p:spPr>
          <a:xfrm>
            <a:off x="303148" y="1508135"/>
            <a:ext cx="11201399" cy="34778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(i)To </a:t>
            </a:r>
            <a:r>
              <a:rPr lang="en-US" altLang="zh-CN" sz="4400" b="0" i="0" u="none" strike="noStrike" kern="0" cap="none" spc="0" baseline="0">
                <a:solidFill>
                  <a:schemeClr val="tx1"/>
                </a:solidFill>
                <a:latin typeface="Calibri" charset="0"/>
                <a:ea typeface="宋体" charset="0"/>
                <a:cs typeface="Lucida Sans"/>
              </a:rPr>
              <a:t>award</a:t>
            </a:r>
            <a:r>
              <a:rPr lang="en-US" altLang="zh-CN" sz="44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the good performance and motivate employees who got low score.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(ii)To give promotion and increments.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(iii)To showcase in the company annual achievement ceremony.</a:t>
            </a:r>
            <a:endParaRPr lang="zh-CN" altLang="en-US" sz="4400" b="0" i="0" u="none" strike="noStrike" kern="0" cap="none" spc="0" baseline="0">
              <a:latin typeface="Calibri" charset="0"/>
              <a:ea typeface="宋体" charset="0"/>
              <a:cs typeface="Lucida Sans"/>
            </a:endParaRPr>
          </a:p>
        </p:txBody>
      </p:sp>
      <p:sp>
        <p:nvSpPr>
          <p:cNvPr id="122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4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23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419141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曲线"/>
          <p:cNvSpPr>
            <a:spLocks/>
          </p:cNvSpPr>
          <p:nvPr/>
        </p:nvSpPr>
        <p:spPr>
          <a:xfrm>
            <a:off x="10591800" y="347970"/>
            <a:ext cx="314324" cy="32385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25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9594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651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None/>
              <a:tabLst>
                <a:tab pos="2642870" algn="l"/>
              </a:tabLst>
            </a:pPr>
            <a:r>
              <a:rPr lang="en-US" altLang="zh-CN" sz="6250" b="1" i="0" u="none" strike="noStrike" kern="0" cap="none" spc="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PROJECT	</a:t>
            </a:r>
            <a:r>
              <a:rPr lang="en-US" altLang="zh-CN" sz="625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OVERVIEW</a:t>
            </a:r>
            <a:endParaRPr lang="zh-CN" altLang="en-US" sz="625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26" name="文本框"/>
          <p:cNvSpPr>
            <a:spLocks noGrp="1"/>
          </p:cNvSpPr>
          <p:nvPr>
            <p:ph type="body" idx="1"/>
          </p:nvPr>
        </p:nvSpPr>
        <p:spPr>
          <a:xfrm>
            <a:off x="476246" y="1701163"/>
            <a:ext cx="11353800" cy="55092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(i) Employee performance analysis is the systematic evaluation of an employees job performance,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   skills and achievements to ensure they align with organizational goals. This process helps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   identify strengths and areas for improvement, providing valuable insights for employee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   development and decision-making.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(ii)By analyzing performance data, companies can enhance productivity, set more accurate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     goals, and tailor training programs to individual needs.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        </a:t>
            </a:r>
            <a:endParaRPr lang="zh-CN" altLang="en-US" sz="3200" i="0" u="none" strike="noStrike" kern="0" cap="none" spc="0" baseline="0">
              <a:latin typeface="Calibri" charset="0"/>
              <a:ea typeface="宋体" charset="0"/>
              <a:cs typeface="Lucida Sans"/>
            </a:endParaRPr>
          </a:p>
        </p:txBody>
      </p:sp>
      <p:sp>
        <p:nvSpPr>
          <p:cNvPr id="127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5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28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29" name="椭圆"/>
          <p:cNvSpPr>
            <a:spLocks/>
          </p:cNvSpPr>
          <p:nvPr/>
        </p:nvSpPr>
        <p:spPr>
          <a:xfrm>
            <a:off x="9906001" y="5486400"/>
            <a:ext cx="457200" cy="457200"/>
          </a:xfrm>
          <a:prstGeom prst="ellipse">
            <a:avLst/>
          </a:prstGeom>
          <a:solidFill>
            <a:srgbClr val="4F81BD">
              <a:alpha val="56000"/>
            </a:srgbClr>
          </a:solidFill>
          <a:ln w="25400" cap="flat" cmpd="sng">
            <a:solidFill>
              <a:srgbClr val="1C334E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30" name="椭圆"/>
          <p:cNvSpPr>
            <a:spLocks/>
          </p:cNvSpPr>
          <p:nvPr/>
        </p:nvSpPr>
        <p:spPr>
          <a:xfrm>
            <a:off x="10448925" y="5791200"/>
            <a:ext cx="457200" cy="457198"/>
          </a:xfrm>
          <a:prstGeom prst="ellipse">
            <a:avLst/>
          </a:prstGeom>
          <a:solidFill>
            <a:srgbClr val="4F81BD">
              <a:alpha val="47000"/>
            </a:srgbClr>
          </a:solidFill>
          <a:ln w="25400" cap="flat" cmpd="sng">
            <a:solidFill>
              <a:srgbClr val="1C334E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38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曲线"/>
          <p:cNvSpPr>
            <a:spLocks/>
          </p:cNvSpPr>
          <p:nvPr/>
        </p:nvSpPr>
        <p:spPr>
          <a:xfrm>
            <a:off x="12071909" y="5362575"/>
            <a:ext cx="143997" cy="159437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2" name="曲线"/>
          <p:cNvSpPr>
            <a:spLocks/>
          </p:cNvSpPr>
          <p:nvPr/>
        </p:nvSpPr>
        <p:spPr>
          <a:xfrm>
            <a:off x="12215907" y="5915025"/>
            <a:ext cx="71999" cy="1329917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3" name="曲线"/>
          <p:cNvSpPr>
            <a:spLocks/>
          </p:cNvSpPr>
          <p:nvPr/>
        </p:nvSpPr>
        <p:spPr>
          <a:xfrm>
            <a:off x="12143909" y="5895975"/>
            <a:ext cx="71997" cy="1348967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4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6165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651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altLang="zh-CN" sz="40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W</a:t>
            </a:r>
            <a:r>
              <a:rPr lang="en-US" altLang="zh-CN" sz="400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H</a:t>
            </a:r>
            <a:r>
              <a:rPr lang="en-US" altLang="zh-CN" sz="4000" b="1" i="0" u="none" strike="noStrike" kern="0" cap="none" spc="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000" b="1" i="0" u="none" strike="noStrike" kern="0" cap="none" spc="-2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000" b="1" i="0" u="none" strike="noStrike" kern="0" cap="none" spc="-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AR</a:t>
            </a:r>
            <a:r>
              <a:rPr lang="en-US" altLang="zh-CN" sz="400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0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000" b="1" i="0" u="none" strike="noStrike" kern="0" cap="none" spc="-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4000" b="1" i="0" u="none" strike="noStrike" kern="0" cap="none" spc="-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H</a:t>
            </a:r>
            <a:r>
              <a:rPr lang="en-US" altLang="zh-CN" sz="400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0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000" b="1" i="0" u="none" strike="noStrike" kern="0" cap="none" spc="-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000" b="1" i="0" u="none" strike="noStrike" kern="0" cap="none" spc="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r>
              <a:rPr lang="en-US" altLang="zh-CN" sz="400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D</a:t>
            </a:r>
            <a:r>
              <a:rPr lang="en-US" altLang="zh-CN" sz="4000" b="1" i="0" u="none" strike="noStrike" kern="0" cap="none" spc="-4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0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U</a:t>
            </a:r>
            <a:r>
              <a:rPr lang="en-US" altLang="zh-CN" sz="40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4000" b="1" i="0" u="none" strike="noStrike" kern="0" cap="none" spc="-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000" b="1" i="0" u="none" strike="noStrike" kern="0" cap="none" spc="-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4000" b="1" i="0" u="none" strike="noStrike" kern="0" cap="none" spc="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S?</a:t>
            </a:r>
            <a:endParaRPr lang="zh-CN" altLang="en-US" sz="40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35" name="文本框"/>
          <p:cNvSpPr>
            <a:spLocks noGrp="1"/>
          </p:cNvSpPr>
          <p:nvPr>
            <p:ph type="body" idx="1"/>
          </p:nvPr>
        </p:nvSpPr>
        <p:spPr>
          <a:xfrm>
            <a:off x="2331948" y="1655878"/>
            <a:ext cx="11390311" cy="30469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32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Managers and Supervisors                    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32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 Human Resources (HR)                         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AutoNum type="arabicPeriod"/>
            </a:pPr>
            <a:r>
              <a:rPr lang="en-US" altLang="zh-CN" sz="32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 Executive and Senior Leadership</a:t>
            </a: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 startAt="4"/>
            </a:pPr>
            <a:r>
              <a:rPr lang="en-IN" altLang="zh-CN" sz="3200" b="1" dirty="0">
                <a:cs typeface="Lucida Sans"/>
              </a:rPr>
              <a:t>Employee Themselves </a:t>
            </a: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 startAt="4"/>
            </a:pPr>
            <a:r>
              <a:rPr lang="en-IN" altLang="zh-CN" sz="32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TeamLeaders</a:t>
            </a:r>
            <a:endParaRPr lang="en-US" altLang="zh-CN" sz="3200" b="1" i="0" u="none" strike="noStrike" kern="0" cap="none" spc="0" baseline="0" dirty="0">
              <a:latin typeface="Calibri" charset="0"/>
              <a:ea typeface="宋体" charset="0"/>
              <a:cs typeface="Lucida Sans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200" b="1" i="0" u="none" strike="noStrike" kern="0" cap="none" spc="0" baseline="0" dirty="0">
              <a:latin typeface="Calibri" charset="0"/>
              <a:ea typeface="宋体" charset="0"/>
              <a:cs typeface="Lucida Sans"/>
            </a:endParaRPr>
          </a:p>
        </p:txBody>
      </p:sp>
      <p:sp>
        <p:nvSpPr>
          <p:cNvPr id="136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6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3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602669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曲线"/>
          <p:cNvSpPr>
            <a:spLocks/>
          </p:cNvSpPr>
          <p:nvPr/>
        </p:nvSpPr>
        <p:spPr>
          <a:xfrm>
            <a:off x="11134697" y="409650"/>
            <a:ext cx="457200" cy="4572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9" name="曲线"/>
          <p:cNvSpPr>
            <a:spLocks/>
          </p:cNvSpPr>
          <p:nvPr/>
        </p:nvSpPr>
        <p:spPr>
          <a:xfrm>
            <a:off x="11855912" y="5886450"/>
            <a:ext cx="359994" cy="638503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0" name="曲线"/>
          <p:cNvSpPr>
            <a:spLocks/>
          </p:cNvSpPr>
          <p:nvPr/>
        </p:nvSpPr>
        <p:spPr>
          <a:xfrm>
            <a:off x="9353550" y="5895975"/>
            <a:ext cx="180975" cy="180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1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6800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33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None/>
            </a:pP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U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4400" b="1" i="0" u="none" strike="noStrike" kern="0" cap="none" spc="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4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LU</a:t>
            </a:r>
            <a:r>
              <a:rPr lang="en-US" altLang="zh-CN" sz="44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44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r>
              <a:rPr lang="en-US" altLang="zh-CN" sz="4400" b="1" i="0" u="none" strike="noStrike" kern="0" cap="none" spc="-34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4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4400" b="1" i="0" u="none" strike="noStrike" kern="0" cap="none" spc="-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D</a:t>
            </a:r>
            <a:r>
              <a:rPr lang="en-US" altLang="zh-CN" sz="4400" b="1" i="0" u="none" strike="noStrike" kern="0" cap="none" spc="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4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44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4400" b="1" i="0" u="none" strike="noStrike" kern="0" cap="none" spc="6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400" b="1" i="0" u="none" strike="noStrike" kern="0" cap="none" spc="-29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V</a:t>
            </a:r>
            <a:r>
              <a:rPr lang="en-US" altLang="zh-CN" sz="44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44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LU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4400" b="1" i="0" u="none" strike="noStrike" kern="0" cap="none" spc="-6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4400" b="1" i="0" u="none" strike="noStrike" kern="0" cap="none" spc="-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P</a:t>
            </a:r>
            <a:r>
              <a:rPr lang="en-US" altLang="zh-CN" sz="44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-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P</a:t>
            </a: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2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</a:t>
            </a:r>
            <a:r>
              <a:rPr lang="en-US" altLang="zh-CN" sz="44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4400" b="1" i="0" u="none" strike="noStrike" kern="0" cap="none" spc="-3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</a:t>
            </a:r>
            <a:r>
              <a:rPr lang="en-US" altLang="zh-CN" sz="4400" b="1" i="0" u="none" strike="noStrike" kern="0" cap="none" spc="-3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440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</a:t>
            </a:r>
            <a:r>
              <a:rPr lang="en-US" altLang="zh-CN" sz="44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N</a:t>
            </a:r>
            <a:endParaRPr lang="zh-CN" altLang="en-US" sz="44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42" name="文本框"/>
          <p:cNvSpPr>
            <a:spLocks noGrp="1"/>
          </p:cNvSpPr>
          <p:nvPr>
            <p:ph type="body" idx="1"/>
          </p:nvPr>
        </p:nvSpPr>
        <p:spPr>
          <a:xfrm>
            <a:off x="1052182" y="3578126"/>
            <a:ext cx="11353800" cy="23083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1.</a:t>
            </a:r>
            <a:r>
              <a:rPr lang="en-US" altLang="zh-CN" sz="3600" b="1" i="0" u="none" strike="noStrike" kern="0" cap="none" spc="0" baseline="0">
                <a:latin typeface="Calibri" charset="0"/>
                <a:ea typeface="宋体" charset="0"/>
                <a:cs typeface="Lucida Sans"/>
              </a:rPr>
              <a:t>Filtering</a:t>
            </a: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: Removing blank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2.</a:t>
            </a:r>
            <a:r>
              <a:rPr lang="en-US" altLang="zh-CN" sz="3600" b="1" i="0" u="none" strike="noStrike" kern="0" cap="none" spc="0" baseline="0">
                <a:latin typeface="Calibri" charset="0"/>
                <a:ea typeface="宋体" charset="0"/>
                <a:cs typeface="Lucida Sans"/>
              </a:rPr>
              <a:t>IFS Formula: </a:t>
            </a: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Finding the employee performance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3.</a:t>
            </a:r>
            <a:r>
              <a:rPr lang="en-US" altLang="zh-CN" sz="3600" b="1" i="0" u="none" strike="noStrike" kern="0" cap="none" spc="0" baseline="0">
                <a:latin typeface="Calibri" charset="0"/>
                <a:ea typeface="宋体" charset="0"/>
                <a:cs typeface="Lucida Sans"/>
              </a:rPr>
              <a:t>Pivot</a:t>
            </a: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 </a:t>
            </a:r>
            <a:r>
              <a:rPr lang="en-US" altLang="zh-CN" sz="3600" b="1" i="0" u="none" strike="noStrike" kern="0" cap="none" spc="0" baseline="0">
                <a:latin typeface="Calibri" charset="0"/>
                <a:ea typeface="宋体" charset="0"/>
                <a:cs typeface="Lucida Sans"/>
              </a:rPr>
              <a:t>Tables</a:t>
            </a: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: Analysing the data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4.</a:t>
            </a:r>
            <a:r>
              <a:rPr lang="en-US" altLang="zh-CN" sz="3600" b="1" i="0" u="none" strike="noStrike" kern="0" cap="none" spc="0" baseline="0">
                <a:latin typeface="Calibri" charset="0"/>
                <a:ea typeface="宋体" charset="0"/>
                <a:cs typeface="Lucida Sans"/>
              </a:rPr>
              <a:t>Graphs</a:t>
            </a:r>
            <a:r>
              <a:rPr lang="en-US" altLang="zh-CN" sz="36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:  Analysing the data </a:t>
            </a:r>
            <a:endParaRPr lang="zh-CN" altLang="en-US" sz="3600" b="0" i="0" u="none" strike="noStrike" kern="0" cap="none" spc="0" baseline="0">
              <a:latin typeface="Calibri" charset="0"/>
              <a:ea typeface="宋体" charset="0"/>
              <a:cs typeface="Lucida Sans"/>
            </a:endParaRPr>
          </a:p>
        </p:txBody>
      </p:sp>
      <p:sp>
        <p:nvSpPr>
          <p:cNvPr id="143" name="文本框"/>
          <p:cNvSpPr>
            <a:spLocks noGrp="1"/>
          </p:cNvSpPr>
          <p:nvPr>
            <p:ph type="sldNum" idx="7"/>
          </p:nvPr>
        </p:nvSpPr>
        <p:spPr>
          <a:xfrm>
            <a:off x="11353418" y="6473336"/>
            <a:ext cx="151129" cy="168909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7</a:t>
            </a:fld>
            <a:endParaRPr lang="zh-CN" altLang="en-US" sz="1100" b="0" i="0" u="none" strike="noStrike" kern="1200" cap="none" spc="10" baseline="0">
              <a:solidFill>
                <a:srgbClr val="2D936B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pic>
        <p:nvPicPr>
          <p:cNvPr id="144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74" name="文本框"/>
          <p:cNvSpPr txBox="1">
            <a:spLocks/>
          </p:cNvSpPr>
          <p:nvPr/>
        </p:nvSpPr>
        <p:spPr>
          <a:xfrm>
            <a:off x="755332" y="1916917"/>
            <a:ext cx="11519825" cy="1200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1" i="0" u="none" strike="noStrike" kern="1200" cap="none" spc="0" baseline="0">
                <a:solidFill>
                  <a:schemeClr val="tx1"/>
                </a:solidFill>
                <a:latin typeface="Droid Sans" charset="0"/>
                <a:ea typeface="宋体" charset="0"/>
                <a:cs typeface="Lucida Sans"/>
              </a:rPr>
              <a:t>=ifs(Z8&gt;=5,"very high",Z8&gt;=4,"high",Z8&gt;=3,"Med",True,"Low")</a:t>
            </a:r>
            <a:endParaRPr lang="zh-CN" altLang="en-US" sz="3600" b="1" i="0" u="none" strike="noStrike" kern="1200" cap="none" spc="0" baseline="0">
              <a:solidFill>
                <a:schemeClr val="tx1"/>
              </a:solidFill>
              <a:latin typeface="Droid Sans" charset="0"/>
              <a:ea typeface="宋体" charset="0"/>
              <a:cs typeface="Lucida Sans"/>
            </a:endParaRPr>
          </a:p>
        </p:txBody>
      </p:sp>
      <p:sp>
        <p:nvSpPr>
          <p:cNvPr id="175" name="文本框"/>
          <p:cNvSpPr txBox="1">
            <a:spLocks/>
          </p:cNvSpPr>
          <p:nvPr/>
        </p:nvSpPr>
        <p:spPr>
          <a:xfrm>
            <a:off x="5471802" y="2807111"/>
            <a:ext cx="1257280" cy="35814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1800" b="0" i="0" u="none" strike="noStrike" kern="1200" cap="none" spc="0" baseline="0">
              <a:solidFill>
                <a:schemeClr val="tx1"/>
              </a:solidFill>
              <a:latin typeface="Droid Sans" charset="0"/>
              <a:ea typeface="宋体" charset="0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622962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600" b="1" i="0" u="none" strike="noStrike" kern="0" cap="none" spc="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Dataset Description</a:t>
            </a:r>
            <a:endParaRPr lang="zh-CN" altLang="en-US" sz="660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46" name="文本框"/>
          <p:cNvSpPr>
            <a:spLocks noGrp="1"/>
          </p:cNvSpPr>
          <p:nvPr>
            <p:ph type="body" idx="1"/>
          </p:nvPr>
        </p:nvSpPr>
        <p:spPr>
          <a:xfrm>
            <a:off x="2464718" y="1593324"/>
            <a:ext cx="11838804" cy="563231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Employee – Kaggle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26 – features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9 – features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Name                       -  Alphabatical  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Performance level -  Numerical value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Employee type       -  Alphabatical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Gender                    -  Male/Female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Employee rating    -  Numerical value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*</a:t>
            </a:r>
            <a:r>
              <a:rPr lang="en-US" altLang="zh-CN" sz="3600" b="1" i="0" u="none" strike="noStrike" kern="0" cap="none" spc="0" baseline="0" dirty="0">
                <a:latin typeface="Calibri" charset="0"/>
                <a:ea typeface="宋体" charset="0"/>
                <a:cs typeface="Lucida Sans"/>
              </a:rPr>
              <a:t>Business unit         -   Alphabatical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3600" b="1" i="0" u="none" strike="noStrike" kern="0" cap="none" spc="0" baseline="0" dirty="0">
              <a:latin typeface="Calibri" charset="0"/>
              <a:ea typeface="宋体" charset="0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888502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8FC"/>
            </a:gs>
            <a:gs pos="47000">
              <a:srgbClr val="AFC6E1"/>
            </a:gs>
            <a:gs pos="61000">
              <a:srgbClr val="AFC6E1"/>
            </a:gs>
            <a:gs pos="100000">
              <a:srgbClr val="C5D5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矩形"/>
          <p:cNvSpPr>
            <a:spLocks/>
          </p:cNvSpPr>
          <p:nvPr/>
        </p:nvSpPr>
        <p:spPr>
          <a:xfrm>
            <a:off x="752474" y="6486037"/>
            <a:ext cx="1773555" cy="16636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ts val="12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0" i="0" u="none" strike="noStrike" kern="1200" cap="none" spc="2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3/21/202</a:t>
            </a:r>
            <a:r>
              <a:rPr lang="en-US" altLang="zh-CN" sz="1100" b="0" i="0" u="none" strike="noStrike" kern="1200" cap="none" spc="1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4</a:t>
            </a:r>
            <a:r>
              <a:rPr lang="en-US" altLang="zh-CN" sz="1100" b="0" i="0" u="none" strike="noStrike" kern="1200" cap="none" spc="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0" i="0" u="none" strike="noStrike" kern="1200" cap="none" spc="13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1" i="0" u="none" strike="noStrike" kern="1200" cap="none" spc="5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A</a:t>
            </a:r>
            <a:r>
              <a:rPr lang="en-US" altLang="zh-CN" sz="1100" b="1" i="0" u="none" strike="noStrike" kern="1200" cap="none" spc="1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nnu</a:t>
            </a:r>
            <a:r>
              <a:rPr lang="en-US" altLang="zh-CN" sz="1100" b="1" i="0" u="none" strike="noStrike" kern="1200" cap="none" spc="1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al</a:t>
            </a:r>
            <a:r>
              <a:rPr lang="en-US" altLang="zh-CN" sz="1100" b="1" i="0" u="none" strike="noStrike" kern="1200" cap="none" spc="-14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1100" b="1" i="0" u="none" strike="noStrike" kern="1200" cap="none" spc="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R</a:t>
            </a:r>
            <a:r>
              <a:rPr lang="en-US" altLang="zh-CN" sz="1100" b="1" i="0" u="none" strike="noStrike" kern="1200" cap="none" spc="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1100" b="1" i="0" u="none" strike="noStrike" kern="1200" cap="none" spc="90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v</a:t>
            </a:r>
            <a:r>
              <a:rPr lang="en-US" altLang="zh-CN" sz="1100" b="1" i="0" u="none" strike="noStrike" kern="1200" cap="none" spc="-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i</a:t>
            </a:r>
            <a:r>
              <a:rPr lang="en-US" altLang="zh-CN" sz="1100" b="1" i="0" u="none" strike="noStrike" kern="1200" cap="none" spc="3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e</a:t>
            </a:r>
            <a:r>
              <a:rPr lang="en-US" altLang="zh-CN" sz="1100" b="1" i="0" u="none" strike="noStrike" kern="1200" cap="none" spc="15" baseline="0">
                <a:solidFill>
                  <a:srgbClr val="2D83C3"/>
                </a:solidFill>
                <a:latin typeface="Trebuchet MS" charset="0"/>
                <a:ea typeface="宋体" charset="0"/>
                <a:cs typeface="Trebuchet MS" charset="0"/>
              </a:rPr>
              <a:t>w</a:t>
            </a:r>
            <a:endParaRPr lang="zh-CN" altLang="en-US" sz="11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48" name="曲线"/>
          <p:cNvSpPr>
            <a:spLocks/>
          </p:cNvSpPr>
          <p:nvPr/>
        </p:nvSpPr>
        <p:spPr>
          <a:xfrm>
            <a:off x="9353550" y="5362575"/>
            <a:ext cx="457199" cy="4572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2AF51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9" name="曲线"/>
          <p:cNvSpPr>
            <a:spLocks/>
          </p:cNvSpPr>
          <p:nvPr/>
        </p:nvSpPr>
        <p:spPr>
          <a:xfrm>
            <a:off x="9653587" y="5895975"/>
            <a:ext cx="314324" cy="32384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83C3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0" name="曲线"/>
          <p:cNvSpPr>
            <a:spLocks/>
          </p:cNvSpPr>
          <p:nvPr/>
        </p:nvSpPr>
        <p:spPr>
          <a:xfrm>
            <a:off x="9353550" y="5895975"/>
            <a:ext cx="180975" cy="1809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D936B"/>
          </a:solidFill>
          <a:ln cap="flat" cmpd="sng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1" name="文本框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689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651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altLang="zh-CN" sz="505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THE</a:t>
            </a:r>
            <a:r>
              <a:rPr lang="en-US" altLang="zh-CN" sz="5050" b="1" i="0" u="none" strike="noStrike" kern="0" cap="none" spc="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"</a:t>
            </a:r>
            <a:r>
              <a:rPr lang="en-US" altLang="zh-CN" sz="505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WOW"</a:t>
            </a:r>
            <a:r>
              <a:rPr lang="en-US" altLang="zh-CN" sz="5050" b="1" i="0" u="none" strike="noStrike" kern="0" cap="none" spc="8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5050" b="1" i="0" u="none" strike="noStrike" kern="0" cap="none" spc="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IN</a:t>
            </a:r>
            <a:r>
              <a:rPr lang="en-US" altLang="zh-CN" sz="5050" b="1" i="0" u="none" strike="noStrike" kern="0" cap="none" spc="-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5050" b="1" i="0" u="none" strike="noStrike" kern="0" cap="none" spc="15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OUR</a:t>
            </a:r>
            <a:r>
              <a:rPr lang="en-US" altLang="zh-CN" sz="5050" b="1" i="0" u="none" strike="noStrike" kern="0" cap="none" spc="-1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 </a:t>
            </a:r>
            <a:r>
              <a:rPr lang="en-US" altLang="zh-CN" sz="5050" b="1" i="0" u="none" strike="noStrike" kern="0" cap="none" spc="20" baseline="0">
                <a:solidFill>
                  <a:schemeClr val="tx1"/>
                </a:solidFill>
                <a:latin typeface="Trebuchet MS" charset="0"/>
                <a:ea typeface="宋体" charset="0"/>
                <a:cs typeface="Trebuchet MS" charset="0"/>
              </a:rPr>
              <a:t>SOLUTION</a:t>
            </a:r>
            <a:endParaRPr lang="zh-CN" altLang="en-US" sz="5050" b="1" i="0" u="none" strike="noStrike" kern="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52" name="文本框"/>
          <p:cNvSpPr>
            <a:spLocks noGrp="1"/>
          </p:cNvSpPr>
          <p:nvPr>
            <p:ph type="body" idx="1"/>
          </p:nvPr>
        </p:nvSpPr>
        <p:spPr>
          <a:xfrm>
            <a:off x="609599" y="1553255"/>
            <a:ext cx="11606308" cy="360371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(i)=IFS(Z8&gt;=5,”VERY HIGH”,Z8&gt;=4,”HIGH”,Z8&gt;=3,”MEDIUM,”TRUE,”LOW”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(ii)The above formula used to catagories the performance level of the employee is consider 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b="0" i="0" u="none" strike="noStrike" kern="0" cap="none" spc="0" baseline="0">
                <a:latin typeface="Calibri" charset="0"/>
                <a:ea typeface="宋体" charset="0"/>
                <a:cs typeface="Lucida Sans"/>
              </a:rPr>
              <a:t>as “WOW’ in my project.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4800" b="0" i="0" u="none" strike="noStrike" kern="0" cap="none" spc="0" baseline="0">
              <a:latin typeface="Calibri" charset="0"/>
              <a:ea typeface="宋体" charset="0"/>
              <a:cs typeface="Lucida Sans"/>
            </a:endParaRPr>
          </a:p>
        </p:txBody>
      </p:sp>
      <p:sp>
        <p:nvSpPr>
          <p:cNvPr id="153" name="矩形"/>
          <p:cNvSpPr>
            <a:spLocks/>
          </p:cNvSpPr>
          <p:nvPr/>
        </p:nvSpPr>
        <p:spPr>
          <a:xfrm>
            <a:off x="11277218" y="6473336"/>
            <a:ext cx="228600" cy="16890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381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100" b="0" i="0" u="none" strike="noStrike" kern="1200" cap="none" spc="10" baseline="0">
                <a:solidFill>
                  <a:srgbClr val="2D936B"/>
                </a:solidFill>
                <a:latin typeface="Trebuchet MS" charset="0"/>
                <a:ea typeface="宋体" charset="0"/>
                <a:cs typeface="Trebuchet MS" charset="0"/>
              </a:rPr>
              <a:t>9</a:t>
            </a:fld>
            <a:endParaRPr lang="zh-CN" altLang="en-US" sz="1100" b="0" i="0" u="none" strike="noStrike" kern="1200" cap="none" spc="0" baseline="0">
              <a:solidFill>
                <a:schemeClr val="tx1"/>
              </a:solidFill>
              <a:latin typeface="Trebuchet MS" charset="0"/>
              <a:ea typeface="宋体" charset="0"/>
              <a:cs typeface="Trebuchet MS" charset="0"/>
            </a:endParaRPr>
          </a:p>
        </p:txBody>
      </p:sp>
      <p:sp>
        <p:nvSpPr>
          <p:cNvPr id="154" name="矩形"/>
          <p:cNvSpPr>
            <a:spLocks/>
          </p:cNvSpPr>
          <p:nvPr/>
        </p:nvSpPr>
        <p:spPr>
          <a:xfrm>
            <a:off x="2743200" y="2354703"/>
            <a:ext cx="9112712" cy="94868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800" b="0" i="0" u="none" strike="noStrike" kern="1200" cap="none" spc="0" baseline="0">
              <a:solidFill>
                <a:srgbClr val="0D0D0D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2800" b="0" i="0" u="none" strike="noStrike" kern="1200" cap="none" spc="0" baseline="0">
              <a:solidFill>
                <a:schemeClr val="tx1"/>
              </a:solidFill>
              <a:latin typeface="Times New Roman" pitchFamily="18" charset="0"/>
              <a:ea typeface="宋体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022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otesMaster1">
  <a:themeElements>
    <a:clrScheme name="notesMaste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esMaster1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notesMaster1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Normal.eit</Template>
  <TotalTime>40</TotalTime>
  <Application>Microsoft Office PowerPoint</Application>
  <PresentationFormat>Widescreen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PROJECT TITLE</vt:lpstr>
      <vt:lpstr>AGENDA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"WOW" IN OUR SOLUTION</vt:lpstr>
      <vt:lpstr>PowerPoint Presentation</vt:lpstr>
      <vt:lpstr>RESULTS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Convolutional Neural Network (CNN)</dc:title>
  <dc:creator>Konduru Narasimha</dc:creator>
  <cp:lastModifiedBy>918939486738</cp:lastModifiedBy>
  <cp:revision>1</cp:revision>
  <dcterms:created xsi:type="dcterms:W3CDTF">2024-03-29T04:07:22Z</dcterms:created>
  <dcterms:modified xsi:type="dcterms:W3CDTF">2024-08-29T09:18:12Z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2024-03-20T16:00:00Z</vt:filetime>
  </property>
  <property fmtid="{D5CDD505-2E9C-101B-9397-08002B2CF9AE}" pid="3" name="LastSaved">
    <vt:filetime>2024-03-28T16:00:00Z</vt:filetime>
  </property>
</Properties>
</file>